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682" r:id="rId2"/>
  </p:sldMasterIdLst>
  <p:notesMasterIdLst>
    <p:notesMasterId r:id="rId16"/>
  </p:notesMasterIdLst>
  <p:handoutMasterIdLst>
    <p:handoutMasterId r:id="rId17"/>
  </p:handoutMasterIdLst>
  <p:sldIdLst>
    <p:sldId id="565" r:id="rId3"/>
    <p:sldId id="637" r:id="rId4"/>
    <p:sldId id="638" r:id="rId5"/>
    <p:sldId id="639" r:id="rId6"/>
    <p:sldId id="640" r:id="rId7"/>
    <p:sldId id="643" r:id="rId8"/>
    <p:sldId id="630" r:id="rId9"/>
    <p:sldId id="641" r:id="rId10"/>
    <p:sldId id="642" r:id="rId11"/>
    <p:sldId id="645" r:id="rId12"/>
    <p:sldId id="646" r:id="rId13"/>
    <p:sldId id="635" r:id="rId14"/>
    <p:sldId id="566" r:id="rId15"/>
  </p:sldIdLst>
  <p:sldSz cx="9144000" cy="6858000" type="screen4x3"/>
  <p:notesSz cx="7010400" cy="9236075"/>
  <p:defaultTextStyle>
    <a:defPPr>
      <a:defRPr lang="en-US"/>
    </a:defPPr>
    <a:lvl1pPr algn="l" rtl="0" fontAlgn="base">
      <a:spcBef>
        <a:spcPct val="20000"/>
      </a:spcBef>
      <a:spcAft>
        <a:spcPct val="0"/>
      </a:spcAft>
      <a:buChar char="•"/>
      <a:defRPr sz="4400" kern="1200">
        <a:solidFill>
          <a:schemeClr val="tx2"/>
        </a:solidFill>
        <a:latin typeface="Arial Black" pitchFamily="34" charset="0"/>
        <a:ea typeface="+mn-ea"/>
        <a:cs typeface="+mn-cs"/>
      </a:defRPr>
    </a:lvl1pPr>
    <a:lvl2pPr marL="457200" algn="l" rtl="0" fontAlgn="base">
      <a:spcBef>
        <a:spcPct val="20000"/>
      </a:spcBef>
      <a:spcAft>
        <a:spcPct val="0"/>
      </a:spcAft>
      <a:buChar char="•"/>
      <a:defRPr sz="4400" kern="1200">
        <a:solidFill>
          <a:schemeClr val="tx2"/>
        </a:solidFill>
        <a:latin typeface="Arial Black" pitchFamily="34" charset="0"/>
        <a:ea typeface="+mn-ea"/>
        <a:cs typeface="+mn-cs"/>
      </a:defRPr>
    </a:lvl2pPr>
    <a:lvl3pPr marL="914400" algn="l" rtl="0" fontAlgn="base">
      <a:spcBef>
        <a:spcPct val="20000"/>
      </a:spcBef>
      <a:spcAft>
        <a:spcPct val="0"/>
      </a:spcAft>
      <a:buChar char="•"/>
      <a:defRPr sz="4400" kern="1200">
        <a:solidFill>
          <a:schemeClr val="tx2"/>
        </a:solidFill>
        <a:latin typeface="Arial Black" pitchFamily="34" charset="0"/>
        <a:ea typeface="+mn-ea"/>
        <a:cs typeface="+mn-cs"/>
      </a:defRPr>
    </a:lvl3pPr>
    <a:lvl4pPr marL="1371600" algn="l" rtl="0" fontAlgn="base">
      <a:spcBef>
        <a:spcPct val="20000"/>
      </a:spcBef>
      <a:spcAft>
        <a:spcPct val="0"/>
      </a:spcAft>
      <a:buChar char="•"/>
      <a:defRPr sz="4400" kern="1200">
        <a:solidFill>
          <a:schemeClr val="tx2"/>
        </a:solidFill>
        <a:latin typeface="Arial Black" pitchFamily="34" charset="0"/>
        <a:ea typeface="+mn-ea"/>
        <a:cs typeface="+mn-cs"/>
      </a:defRPr>
    </a:lvl4pPr>
    <a:lvl5pPr marL="1828800" algn="l" rtl="0" fontAlgn="base">
      <a:spcBef>
        <a:spcPct val="20000"/>
      </a:spcBef>
      <a:spcAft>
        <a:spcPct val="0"/>
      </a:spcAft>
      <a:buChar char="•"/>
      <a:defRPr sz="4400" kern="1200">
        <a:solidFill>
          <a:schemeClr val="tx2"/>
        </a:solidFill>
        <a:latin typeface="Arial Black" pitchFamily="34" charset="0"/>
        <a:ea typeface="+mn-ea"/>
        <a:cs typeface="+mn-cs"/>
      </a:defRPr>
    </a:lvl5pPr>
    <a:lvl6pPr marL="2286000" algn="l" defTabSz="914400" rtl="0" eaLnBrk="1" latinLnBrk="0" hangingPunct="1">
      <a:defRPr sz="4400" kern="1200">
        <a:solidFill>
          <a:schemeClr val="tx2"/>
        </a:solidFill>
        <a:latin typeface="Arial Black" pitchFamily="34" charset="0"/>
        <a:ea typeface="+mn-ea"/>
        <a:cs typeface="+mn-cs"/>
      </a:defRPr>
    </a:lvl6pPr>
    <a:lvl7pPr marL="2743200" algn="l" defTabSz="914400" rtl="0" eaLnBrk="1" latinLnBrk="0" hangingPunct="1">
      <a:defRPr sz="4400" kern="1200">
        <a:solidFill>
          <a:schemeClr val="tx2"/>
        </a:solidFill>
        <a:latin typeface="Arial Black" pitchFamily="34" charset="0"/>
        <a:ea typeface="+mn-ea"/>
        <a:cs typeface="+mn-cs"/>
      </a:defRPr>
    </a:lvl7pPr>
    <a:lvl8pPr marL="3200400" algn="l" defTabSz="914400" rtl="0" eaLnBrk="1" latinLnBrk="0" hangingPunct="1">
      <a:defRPr sz="4400" kern="1200">
        <a:solidFill>
          <a:schemeClr val="tx2"/>
        </a:solidFill>
        <a:latin typeface="Arial Black" pitchFamily="34" charset="0"/>
        <a:ea typeface="+mn-ea"/>
        <a:cs typeface="+mn-cs"/>
      </a:defRPr>
    </a:lvl8pPr>
    <a:lvl9pPr marL="3657600" algn="l" defTabSz="914400" rtl="0" eaLnBrk="1" latinLnBrk="0" hangingPunct="1">
      <a:defRPr sz="4400" kern="1200">
        <a:solidFill>
          <a:schemeClr val="tx2"/>
        </a:solidFill>
        <a:latin typeface="Arial Black"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9">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99"/>
    <a:srgbClr val="009900"/>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5179" autoAdjust="0"/>
  </p:normalViewPr>
  <p:slideViewPr>
    <p:cSldViewPr snapToGrid="0">
      <p:cViewPr>
        <p:scale>
          <a:sx n="100" d="100"/>
          <a:sy n="100" d="100"/>
        </p:scale>
        <p:origin x="-46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504" y="859"/>
      </p:cViewPr>
      <p:guideLst>
        <p:guide orient="horz" pos="2910"/>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857B8-D92D-49D9-8B21-BE8DA9B6597E}" type="doc">
      <dgm:prSet loTypeId="urn:microsoft.com/office/officeart/2005/8/layout/hProcess11" loCatId="process" qsTypeId="urn:microsoft.com/office/officeart/2005/8/quickstyle/simple1" qsCatId="simple" csTypeId="urn:microsoft.com/office/officeart/2005/8/colors/accent6_4" csCatId="accent6" phldr="1"/>
      <dgm:spPr/>
    </dgm:pt>
    <dgm:pt modelId="{A20F4C58-7FA4-4011-9D5F-4CF83502FEC0}">
      <dgm:prSet phldrT="[Text]" custT="1"/>
      <dgm:spPr>
        <a:xfrm>
          <a:off x="2090" y="0"/>
          <a:ext cx="1217311" cy="1737360"/>
        </a:xfrm>
        <a:noFill/>
        <a:ln>
          <a:noFill/>
        </a:ln>
        <a:effectLst/>
      </dgm:spPr>
      <dgm:t>
        <a:bodyPr/>
        <a:lstStyle/>
        <a:p>
          <a:r>
            <a:rPr lang="en-US" sz="1400" b="1" dirty="0" smtClean="0">
              <a:solidFill>
                <a:srgbClr val="000000">
                  <a:hueOff val="0"/>
                  <a:satOff val="0"/>
                  <a:lumOff val="0"/>
                  <a:alphaOff val="0"/>
                </a:srgbClr>
              </a:solidFill>
              <a:latin typeface="Arial"/>
              <a:ea typeface="+mn-ea"/>
              <a:cs typeface="+mn-cs"/>
            </a:rPr>
            <a:t>Questions Due</a:t>
          </a:r>
        </a:p>
        <a:p>
          <a:r>
            <a:rPr lang="en-US" sz="1200" dirty="0" smtClean="0">
              <a:solidFill>
                <a:srgbClr val="000000">
                  <a:hueOff val="0"/>
                  <a:satOff val="0"/>
                  <a:lumOff val="0"/>
                  <a:alphaOff val="0"/>
                </a:srgbClr>
              </a:solidFill>
              <a:latin typeface="Arial"/>
              <a:ea typeface="+mn-ea"/>
              <a:cs typeface="+mn-cs"/>
            </a:rPr>
            <a:t>February 20, 2014</a:t>
          </a:r>
          <a:endParaRPr lang="en-US" sz="1200" dirty="0">
            <a:solidFill>
              <a:srgbClr val="000000">
                <a:hueOff val="0"/>
                <a:satOff val="0"/>
                <a:lumOff val="0"/>
                <a:alphaOff val="0"/>
              </a:srgbClr>
            </a:solidFill>
            <a:latin typeface="Arial"/>
            <a:ea typeface="+mn-ea"/>
            <a:cs typeface="+mn-cs"/>
          </a:endParaRPr>
        </a:p>
      </dgm:t>
    </dgm:pt>
    <dgm:pt modelId="{16616D47-6243-4D7F-93D2-6C06CB76E42C}" type="parTrans" cxnId="{32ECF6EC-AF68-4171-8157-8B8B118839B1}">
      <dgm:prSet/>
      <dgm:spPr/>
      <dgm:t>
        <a:bodyPr/>
        <a:lstStyle/>
        <a:p>
          <a:endParaRPr lang="en-US"/>
        </a:p>
      </dgm:t>
    </dgm:pt>
    <dgm:pt modelId="{24C9CC91-47DC-4031-A326-04A2AF6B1A74}" type="sibTrans" cxnId="{32ECF6EC-AF68-4171-8157-8B8B118839B1}">
      <dgm:prSet/>
      <dgm:spPr/>
      <dgm:t>
        <a:bodyPr/>
        <a:lstStyle/>
        <a:p>
          <a:endParaRPr lang="en-US"/>
        </a:p>
      </dgm:t>
    </dgm:pt>
    <dgm:pt modelId="{0A821B20-8264-41A5-A1A3-C51ACF0FDCA3}">
      <dgm:prSet phldrT="[Text]" custT="1"/>
      <dgm:spPr>
        <a:xfrm>
          <a:off x="1280268" y="2606040"/>
          <a:ext cx="1217311" cy="1737360"/>
        </a:xfrm>
        <a:noFill/>
        <a:ln>
          <a:noFill/>
        </a:ln>
        <a:effectLst/>
      </dgm:spPr>
      <dgm:t>
        <a:bodyPr/>
        <a:lstStyle/>
        <a:p>
          <a:r>
            <a:rPr lang="en-US" sz="1400" b="1" dirty="0" smtClean="0">
              <a:solidFill>
                <a:srgbClr val="000000">
                  <a:hueOff val="0"/>
                  <a:satOff val="0"/>
                  <a:lumOff val="0"/>
                  <a:alphaOff val="0"/>
                </a:srgbClr>
              </a:solidFill>
              <a:latin typeface="Arial"/>
              <a:ea typeface="+mn-ea"/>
              <a:cs typeface="+mn-cs"/>
            </a:rPr>
            <a:t>Answers Posted</a:t>
          </a:r>
        </a:p>
        <a:p>
          <a:r>
            <a:rPr lang="en-US" sz="1200" dirty="0" smtClean="0">
              <a:solidFill>
                <a:srgbClr val="000000">
                  <a:hueOff val="0"/>
                  <a:satOff val="0"/>
                  <a:lumOff val="0"/>
                  <a:alphaOff val="0"/>
                </a:srgbClr>
              </a:solidFill>
              <a:latin typeface="Arial"/>
              <a:ea typeface="+mn-ea"/>
              <a:cs typeface="+mn-cs"/>
            </a:rPr>
            <a:t>February 24, 2014</a:t>
          </a:r>
          <a:endParaRPr lang="en-US" sz="1200" dirty="0">
            <a:solidFill>
              <a:srgbClr val="000000">
                <a:hueOff val="0"/>
                <a:satOff val="0"/>
                <a:lumOff val="0"/>
                <a:alphaOff val="0"/>
              </a:srgbClr>
            </a:solidFill>
            <a:latin typeface="Arial"/>
            <a:ea typeface="+mn-ea"/>
            <a:cs typeface="+mn-cs"/>
          </a:endParaRPr>
        </a:p>
      </dgm:t>
    </dgm:pt>
    <dgm:pt modelId="{734649CD-745E-437D-A56E-A298DB26AD5F}" type="parTrans" cxnId="{617F2C98-E27A-4941-8CAA-52E7F1454BA5}">
      <dgm:prSet/>
      <dgm:spPr/>
      <dgm:t>
        <a:bodyPr/>
        <a:lstStyle/>
        <a:p>
          <a:endParaRPr lang="en-US"/>
        </a:p>
      </dgm:t>
    </dgm:pt>
    <dgm:pt modelId="{E6EC4B25-16C0-4C97-9027-68CFAB5E78CC}" type="sibTrans" cxnId="{617F2C98-E27A-4941-8CAA-52E7F1454BA5}">
      <dgm:prSet/>
      <dgm:spPr/>
      <dgm:t>
        <a:bodyPr/>
        <a:lstStyle/>
        <a:p>
          <a:endParaRPr lang="en-US"/>
        </a:p>
      </dgm:t>
    </dgm:pt>
    <dgm:pt modelId="{C0BAC11B-A40C-4174-969C-26702A29D7FF}">
      <dgm:prSet phldrT="[Text]" custT="1"/>
      <dgm:spPr>
        <a:xfrm>
          <a:off x="6392977" y="2606040"/>
          <a:ext cx="1217311" cy="1737360"/>
        </a:xfrm>
        <a:noFill/>
        <a:ln>
          <a:noFill/>
        </a:ln>
        <a:effectLst/>
      </dgm:spPr>
      <dgm:t>
        <a:bodyPr/>
        <a:lstStyle/>
        <a:p>
          <a:r>
            <a:rPr lang="en-US" sz="1300" b="1" dirty="0" smtClean="0">
              <a:solidFill>
                <a:srgbClr val="000000">
                  <a:hueOff val="0"/>
                  <a:satOff val="0"/>
                  <a:lumOff val="0"/>
                  <a:alphaOff val="0"/>
                </a:srgbClr>
              </a:solidFill>
              <a:latin typeface="Arial"/>
              <a:ea typeface="+mn-ea"/>
              <a:cs typeface="+mn-cs"/>
            </a:rPr>
            <a:t>SAWS Board Award</a:t>
          </a:r>
        </a:p>
        <a:p>
          <a:r>
            <a:rPr lang="en-US" sz="1200" dirty="0" smtClean="0">
              <a:solidFill>
                <a:srgbClr val="000000">
                  <a:hueOff val="0"/>
                  <a:satOff val="0"/>
                  <a:lumOff val="0"/>
                  <a:alphaOff val="0"/>
                </a:srgbClr>
              </a:solidFill>
              <a:latin typeface="Arial"/>
              <a:ea typeface="+mn-ea"/>
              <a:cs typeface="+mn-cs"/>
            </a:rPr>
            <a:t>May 2014</a:t>
          </a:r>
          <a:endParaRPr lang="en-US" sz="1200" dirty="0">
            <a:solidFill>
              <a:srgbClr val="000000">
                <a:hueOff val="0"/>
                <a:satOff val="0"/>
                <a:lumOff val="0"/>
                <a:alphaOff val="0"/>
              </a:srgbClr>
            </a:solidFill>
            <a:latin typeface="Arial"/>
            <a:ea typeface="+mn-ea"/>
            <a:cs typeface="+mn-cs"/>
          </a:endParaRPr>
        </a:p>
      </dgm:t>
    </dgm:pt>
    <dgm:pt modelId="{ED1C5479-AE9A-4CF1-BA31-8F50010D0965}" type="parTrans" cxnId="{EB84A648-E07D-401F-8BA3-0B727EDC18C6}">
      <dgm:prSet/>
      <dgm:spPr/>
      <dgm:t>
        <a:bodyPr/>
        <a:lstStyle/>
        <a:p>
          <a:endParaRPr lang="en-US"/>
        </a:p>
      </dgm:t>
    </dgm:pt>
    <dgm:pt modelId="{EF258CE6-A6C8-40C6-941A-74886D457AFF}" type="sibTrans" cxnId="{EB84A648-E07D-401F-8BA3-0B727EDC18C6}">
      <dgm:prSet/>
      <dgm:spPr/>
      <dgm:t>
        <a:bodyPr/>
        <a:lstStyle/>
        <a:p>
          <a:endParaRPr lang="en-US"/>
        </a:p>
      </dgm:t>
    </dgm:pt>
    <dgm:pt modelId="{10F62431-0D0E-4834-82F9-5F157D9189AC}">
      <dgm:prSet phldrT="[Text]" custT="1"/>
      <dgm:spPr>
        <a:xfrm>
          <a:off x="2558445" y="0"/>
          <a:ext cx="1217311" cy="1737360"/>
        </a:xfrm>
        <a:noFill/>
        <a:ln>
          <a:noFill/>
        </a:ln>
        <a:effectLst/>
      </dgm:spPr>
      <dgm:t>
        <a:bodyPr/>
        <a:lstStyle/>
        <a:p>
          <a:r>
            <a:rPr lang="en-US" sz="1400" b="1" dirty="0" smtClean="0">
              <a:solidFill>
                <a:srgbClr val="000000">
                  <a:hueOff val="0"/>
                  <a:satOff val="0"/>
                  <a:lumOff val="0"/>
                  <a:alphaOff val="0"/>
                </a:srgbClr>
              </a:solidFill>
              <a:latin typeface="Arial"/>
              <a:ea typeface="+mn-ea"/>
              <a:cs typeface="+mn-cs"/>
            </a:rPr>
            <a:t>Proposals Due </a:t>
          </a:r>
        </a:p>
        <a:p>
          <a:r>
            <a:rPr lang="en-US" sz="1200" dirty="0" smtClean="0">
              <a:solidFill>
                <a:srgbClr val="000000">
                  <a:hueOff val="0"/>
                  <a:satOff val="0"/>
                  <a:lumOff val="0"/>
                  <a:alphaOff val="0"/>
                </a:srgbClr>
              </a:solidFill>
              <a:latin typeface="Arial"/>
              <a:ea typeface="+mn-ea"/>
              <a:cs typeface="+mn-cs"/>
            </a:rPr>
            <a:t>February 28, 2014</a:t>
          </a:r>
          <a:endParaRPr lang="en-US" sz="1200" dirty="0">
            <a:solidFill>
              <a:srgbClr val="000000">
                <a:hueOff val="0"/>
                <a:satOff val="0"/>
                <a:lumOff val="0"/>
                <a:alphaOff val="0"/>
              </a:srgbClr>
            </a:solidFill>
            <a:latin typeface="Arial"/>
            <a:ea typeface="+mn-ea"/>
            <a:cs typeface="+mn-cs"/>
          </a:endParaRPr>
        </a:p>
      </dgm:t>
    </dgm:pt>
    <dgm:pt modelId="{36D7AE95-6DD3-4C31-AC87-891C8ECC80A5}" type="parTrans" cxnId="{340C4E87-9A80-458D-8FDC-C7BF7BB806C4}">
      <dgm:prSet/>
      <dgm:spPr/>
      <dgm:t>
        <a:bodyPr/>
        <a:lstStyle/>
        <a:p>
          <a:endParaRPr lang="en-US"/>
        </a:p>
      </dgm:t>
    </dgm:pt>
    <dgm:pt modelId="{7C7332BD-1EA9-44EF-87BF-DA3419C3A022}" type="sibTrans" cxnId="{340C4E87-9A80-458D-8FDC-C7BF7BB806C4}">
      <dgm:prSet/>
      <dgm:spPr/>
      <dgm:t>
        <a:bodyPr/>
        <a:lstStyle/>
        <a:p>
          <a:endParaRPr lang="en-US"/>
        </a:p>
      </dgm:t>
    </dgm:pt>
    <dgm:pt modelId="{DA70E09D-A26A-40B8-B28A-9E96DDC21F3D}">
      <dgm:prSet phldrT="[Text]" custT="1"/>
      <dgm:spPr>
        <a:xfrm>
          <a:off x="3836622" y="2606040"/>
          <a:ext cx="1217311" cy="1737360"/>
        </a:xfrm>
        <a:noFill/>
        <a:ln>
          <a:noFill/>
        </a:ln>
        <a:effectLst/>
      </dgm:spPr>
      <dgm:t>
        <a:bodyPr/>
        <a:lstStyle/>
        <a:p>
          <a:pPr>
            <a:spcAft>
              <a:spcPts val="588"/>
            </a:spcAft>
          </a:pPr>
          <a:r>
            <a:rPr lang="en-US" sz="1400" b="1" dirty="0" smtClean="0">
              <a:solidFill>
                <a:srgbClr val="000000">
                  <a:hueOff val="0"/>
                  <a:satOff val="0"/>
                  <a:lumOff val="0"/>
                  <a:alphaOff val="0"/>
                </a:srgbClr>
              </a:solidFill>
              <a:latin typeface="Arial"/>
              <a:ea typeface="+mn-ea"/>
              <a:cs typeface="+mn-cs"/>
            </a:rPr>
            <a:t>Interviews </a:t>
          </a:r>
        </a:p>
        <a:p>
          <a:pPr>
            <a:spcAft>
              <a:spcPct val="35000"/>
            </a:spcAft>
          </a:pPr>
          <a:r>
            <a:rPr lang="en-US" sz="1200" dirty="0" smtClean="0">
              <a:solidFill>
                <a:srgbClr val="000000">
                  <a:hueOff val="0"/>
                  <a:satOff val="0"/>
                  <a:lumOff val="0"/>
                  <a:alphaOff val="0"/>
                </a:srgbClr>
              </a:solidFill>
              <a:latin typeface="Arial"/>
              <a:ea typeface="+mn-ea"/>
              <a:cs typeface="+mn-cs"/>
            </a:rPr>
            <a:t>(if necessary)</a:t>
          </a:r>
        </a:p>
        <a:p>
          <a:pPr>
            <a:spcAft>
              <a:spcPct val="35000"/>
            </a:spcAft>
          </a:pPr>
          <a:r>
            <a:rPr lang="en-US" sz="1200" dirty="0" smtClean="0">
              <a:solidFill>
                <a:srgbClr val="000000">
                  <a:hueOff val="0"/>
                  <a:satOff val="0"/>
                  <a:lumOff val="0"/>
                  <a:alphaOff val="0"/>
                </a:srgbClr>
              </a:solidFill>
              <a:latin typeface="Arial"/>
              <a:ea typeface="+mn-ea"/>
              <a:cs typeface="+mn-cs"/>
            </a:rPr>
            <a:t>March 2014</a:t>
          </a:r>
          <a:endParaRPr lang="en-US" sz="1200" dirty="0">
            <a:solidFill>
              <a:srgbClr val="000000">
                <a:hueOff val="0"/>
                <a:satOff val="0"/>
                <a:lumOff val="0"/>
                <a:alphaOff val="0"/>
              </a:srgbClr>
            </a:solidFill>
            <a:latin typeface="Arial"/>
            <a:ea typeface="+mn-ea"/>
            <a:cs typeface="+mn-cs"/>
          </a:endParaRPr>
        </a:p>
      </dgm:t>
    </dgm:pt>
    <dgm:pt modelId="{F65050D0-781E-4C34-BDF0-CC6CD70C2AAB}" type="parTrans" cxnId="{5D9C71D8-167F-4BB7-8170-0EF07C83F2AE}">
      <dgm:prSet/>
      <dgm:spPr/>
      <dgm:t>
        <a:bodyPr/>
        <a:lstStyle/>
        <a:p>
          <a:endParaRPr lang="en-US"/>
        </a:p>
      </dgm:t>
    </dgm:pt>
    <dgm:pt modelId="{66524D1A-65F8-4263-B88C-25BEB2676A4F}" type="sibTrans" cxnId="{5D9C71D8-167F-4BB7-8170-0EF07C83F2AE}">
      <dgm:prSet/>
      <dgm:spPr/>
      <dgm:t>
        <a:bodyPr/>
        <a:lstStyle/>
        <a:p>
          <a:endParaRPr lang="en-US"/>
        </a:p>
      </dgm:t>
    </dgm:pt>
    <dgm:pt modelId="{C51BBB5F-CD90-4F46-AD14-298AC2131FE8}">
      <dgm:prSet phldrT="[Text]" custT="1"/>
      <dgm:spPr>
        <a:xfrm>
          <a:off x="5114800" y="0"/>
          <a:ext cx="1217311" cy="1737360"/>
        </a:xfrm>
        <a:noFill/>
        <a:ln>
          <a:noFill/>
        </a:ln>
        <a:effectLst/>
      </dgm:spPr>
      <dgm:t>
        <a:bodyPr/>
        <a:lstStyle/>
        <a:p>
          <a:pPr>
            <a:spcAft>
              <a:spcPts val="588"/>
            </a:spcAft>
          </a:pPr>
          <a:r>
            <a:rPr lang="en-US" sz="1400" b="1" dirty="0" smtClean="0">
              <a:solidFill>
                <a:srgbClr val="000000">
                  <a:hueOff val="0"/>
                  <a:satOff val="0"/>
                  <a:lumOff val="0"/>
                  <a:alphaOff val="0"/>
                </a:srgbClr>
              </a:solidFill>
              <a:latin typeface="Arial"/>
              <a:ea typeface="+mn-ea"/>
              <a:cs typeface="+mn-cs"/>
            </a:rPr>
            <a:t>Notification       </a:t>
          </a:r>
        </a:p>
        <a:p>
          <a:pPr>
            <a:spcAft>
              <a:spcPct val="35000"/>
            </a:spcAft>
          </a:pPr>
          <a:r>
            <a:rPr lang="en-US" sz="1200" dirty="0" smtClean="0">
              <a:solidFill>
                <a:srgbClr val="000000">
                  <a:hueOff val="0"/>
                  <a:satOff val="0"/>
                  <a:lumOff val="0"/>
                  <a:alphaOff val="0"/>
                </a:srgbClr>
              </a:solidFill>
              <a:latin typeface="Arial"/>
              <a:ea typeface="+mn-ea"/>
              <a:cs typeface="+mn-cs"/>
            </a:rPr>
            <a:t>March 28, 2014</a:t>
          </a:r>
          <a:endParaRPr lang="en-US" sz="1200" dirty="0">
            <a:solidFill>
              <a:srgbClr val="000000">
                <a:hueOff val="0"/>
                <a:satOff val="0"/>
                <a:lumOff val="0"/>
                <a:alphaOff val="0"/>
              </a:srgbClr>
            </a:solidFill>
            <a:latin typeface="Arial"/>
            <a:ea typeface="+mn-ea"/>
            <a:cs typeface="+mn-cs"/>
          </a:endParaRPr>
        </a:p>
      </dgm:t>
    </dgm:pt>
    <dgm:pt modelId="{6F008A57-E9D9-45CF-A744-DCAA3EA3C508}" type="parTrans" cxnId="{7AD55804-78F0-4FEA-B816-372D29A3B6E9}">
      <dgm:prSet/>
      <dgm:spPr/>
      <dgm:t>
        <a:bodyPr/>
        <a:lstStyle/>
        <a:p>
          <a:endParaRPr lang="en-US"/>
        </a:p>
      </dgm:t>
    </dgm:pt>
    <dgm:pt modelId="{84D90936-D9CF-4E88-A765-A71319382EEC}" type="sibTrans" cxnId="{7AD55804-78F0-4FEA-B816-372D29A3B6E9}">
      <dgm:prSet/>
      <dgm:spPr/>
      <dgm:t>
        <a:bodyPr/>
        <a:lstStyle/>
        <a:p>
          <a:endParaRPr lang="en-US"/>
        </a:p>
      </dgm:t>
    </dgm:pt>
    <dgm:pt modelId="{CC64F7FE-6A4D-42E1-99D8-AC1ECCDCD52E}" type="pres">
      <dgm:prSet presAssocID="{03B857B8-D92D-49D9-8B21-BE8DA9B6597E}" presName="Name0" presStyleCnt="0">
        <dgm:presLayoutVars>
          <dgm:dir/>
          <dgm:resizeHandles val="exact"/>
        </dgm:presLayoutVars>
      </dgm:prSet>
      <dgm:spPr/>
    </dgm:pt>
    <dgm:pt modelId="{E785B0BC-B42D-4286-B62C-7774B496B0F5}" type="pres">
      <dgm:prSet presAssocID="{03B857B8-D92D-49D9-8B21-BE8DA9B6597E}" presName="arrow" presStyleLbl="bgShp" presStyleIdx="0" presStyleCnt="1"/>
      <dgm:spPr>
        <a:xfrm>
          <a:off x="0" y="1303020"/>
          <a:ext cx="8458200" cy="1737360"/>
        </a:xfrm>
        <a:prstGeom prst="notchedRightArrow">
          <a:avLst/>
        </a:prstGeom>
        <a:solidFill>
          <a:srgbClr val="2D2D8A">
            <a:tint val="55000"/>
            <a:hueOff val="0"/>
            <a:satOff val="0"/>
            <a:lumOff val="0"/>
            <a:alphaOff val="0"/>
          </a:srgbClr>
        </a:solidFill>
        <a:ln>
          <a:noFill/>
        </a:ln>
        <a:effectLst/>
      </dgm:spPr>
    </dgm:pt>
    <dgm:pt modelId="{4975270A-A8D4-4950-8921-A5E7F4E3EC5A}" type="pres">
      <dgm:prSet presAssocID="{03B857B8-D92D-49D9-8B21-BE8DA9B6597E}" presName="points" presStyleCnt="0"/>
      <dgm:spPr/>
    </dgm:pt>
    <dgm:pt modelId="{116655AB-AD49-44EC-8125-F517FB7DD8E2}" type="pres">
      <dgm:prSet presAssocID="{A20F4C58-7FA4-4011-9D5F-4CF83502FEC0}" presName="compositeA" presStyleCnt="0"/>
      <dgm:spPr/>
    </dgm:pt>
    <dgm:pt modelId="{96F80BA9-2C2A-4884-876B-16603663AE6F}" type="pres">
      <dgm:prSet presAssocID="{A20F4C58-7FA4-4011-9D5F-4CF83502FEC0}" presName="textA" presStyleLbl="revTx" presStyleIdx="0" presStyleCnt="6" custScaleX="137739">
        <dgm:presLayoutVars>
          <dgm:bulletEnabled val="1"/>
        </dgm:presLayoutVars>
      </dgm:prSet>
      <dgm:spPr>
        <a:prstGeom prst="rect">
          <a:avLst/>
        </a:prstGeom>
      </dgm:spPr>
      <dgm:t>
        <a:bodyPr/>
        <a:lstStyle/>
        <a:p>
          <a:endParaRPr lang="en-US"/>
        </a:p>
      </dgm:t>
    </dgm:pt>
    <dgm:pt modelId="{9B26DB62-5013-48AE-9D22-745063DDD9F4}" type="pres">
      <dgm:prSet presAssocID="{A20F4C58-7FA4-4011-9D5F-4CF83502FEC0}" presName="circleA" presStyleLbl="node1" presStyleIdx="0" presStyleCnt="6"/>
      <dgm:spPr>
        <a:xfrm>
          <a:off x="393576" y="1954530"/>
          <a:ext cx="434340" cy="434340"/>
        </a:xfrm>
        <a:prstGeom prst="ellipse">
          <a:avLst/>
        </a:prstGeom>
        <a:solidFill>
          <a:srgbClr val="2D2D8A">
            <a:shade val="50000"/>
            <a:hueOff val="0"/>
            <a:satOff val="0"/>
            <a:lumOff val="0"/>
            <a:alphaOff val="0"/>
          </a:srgbClr>
        </a:solidFill>
        <a:ln w="25400" cap="flat" cmpd="sng" algn="ctr">
          <a:solidFill>
            <a:srgbClr val="FFFFFF">
              <a:hueOff val="0"/>
              <a:satOff val="0"/>
              <a:lumOff val="0"/>
              <a:alphaOff val="0"/>
            </a:srgbClr>
          </a:solidFill>
          <a:prstDash val="solid"/>
        </a:ln>
        <a:effectLst/>
      </dgm:spPr>
    </dgm:pt>
    <dgm:pt modelId="{679723EE-381D-41D5-8C57-AF7290CC8812}" type="pres">
      <dgm:prSet presAssocID="{A20F4C58-7FA4-4011-9D5F-4CF83502FEC0}" presName="spaceA" presStyleCnt="0"/>
      <dgm:spPr/>
    </dgm:pt>
    <dgm:pt modelId="{E549C27B-6C73-42E2-ADD8-6E34F5C9A871}" type="pres">
      <dgm:prSet presAssocID="{24C9CC91-47DC-4031-A326-04A2AF6B1A74}" presName="space" presStyleCnt="0"/>
      <dgm:spPr/>
    </dgm:pt>
    <dgm:pt modelId="{57856F2D-CFD3-4987-99A3-2B3B3746A466}" type="pres">
      <dgm:prSet presAssocID="{0A821B20-8264-41A5-A1A3-C51ACF0FDCA3}" presName="compositeB" presStyleCnt="0"/>
      <dgm:spPr/>
    </dgm:pt>
    <dgm:pt modelId="{22035811-8B18-4C56-94BB-CE465D9BCE9C}" type="pres">
      <dgm:prSet presAssocID="{0A821B20-8264-41A5-A1A3-C51ACF0FDCA3}" presName="textB" presStyleLbl="revTx" presStyleIdx="1" presStyleCnt="6" custScaleX="143156">
        <dgm:presLayoutVars>
          <dgm:bulletEnabled val="1"/>
        </dgm:presLayoutVars>
      </dgm:prSet>
      <dgm:spPr>
        <a:prstGeom prst="rect">
          <a:avLst/>
        </a:prstGeom>
      </dgm:spPr>
      <dgm:t>
        <a:bodyPr/>
        <a:lstStyle/>
        <a:p>
          <a:endParaRPr lang="en-US"/>
        </a:p>
      </dgm:t>
    </dgm:pt>
    <dgm:pt modelId="{320FE455-7266-4FA5-ACAF-5E2EA27F2C80}" type="pres">
      <dgm:prSet presAssocID="{0A821B20-8264-41A5-A1A3-C51ACF0FDCA3}" presName="circleB" presStyleLbl="node1" presStyleIdx="1" presStyleCnt="6"/>
      <dgm:spPr>
        <a:xfrm>
          <a:off x="1671753" y="1954530"/>
          <a:ext cx="434340" cy="434340"/>
        </a:xfrm>
        <a:prstGeom prst="ellipse">
          <a:avLst/>
        </a:prstGeom>
        <a:solidFill>
          <a:srgbClr val="2D2D8A">
            <a:shade val="50000"/>
            <a:hueOff val="0"/>
            <a:satOff val="-12475"/>
            <a:lumOff val="16551"/>
            <a:alphaOff val="0"/>
          </a:srgbClr>
        </a:solidFill>
        <a:ln w="25400" cap="flat" cmpd="sng" algn="ctr">
          <a:solidFill>
            <a:srgbClr val="FFFFFF">
              <a:hueOff val="0"/>
              <a:satOff val="0"/>
              <a:lumOff val="0"/>
              <a:alphaOff val="0"/>
            </a:srgbClr>
          </a:solidFill>
          <a:prstDash val="solid"/>
        </a:ln>
        <a:effectLst/>
      </dgm:spPr>
    </dgm:pt>
    <dgm:pt modelId="{83C19FC6-B365-4BA5-976A-B437950A7BF1}" type="pres">
      <dgm:prSet presAssocID="{0A821B20-8264-41A5-A1A3-C51ACF0FDCA3}" presName="spaceB" presStyleCnt="0"/>
      <dgm:spPr/>
    </dgm:pt>
    <dgm:pt modelId="{648A594B-7BD4-45E7-A381-C232F29E4CFD}" type="pres">
      <dgm:prSet presAssocID="{E6EC4B25-16C0-4C97-9027-68CFAB5E78CC}" presName="space" presStyleCnt="0"/>
      <dgm:spPr/>
    </dgm:pt>
    <dgm:pt modelId="{77A64D17-131A-4334-8445-559A4EA32E3F}" type="pres">
      <dgm:prSet presAssocID="{10F62431-0D0E-4834-82F9-5F157D9189AC}" presName="compositeA" presStyleCnt="0"/>
      <dgm:spPr/>
    </dgm:pt>
    <dgm:pt modelId="{8C01E39C-1FB2-4C62-9779-5414A73F8D91}" type="pres">
      <dgm:prSet presAssocID="{10F62431-0D0E-4834-82F9-5F157D9189AC}" presName="textA" presStyleLbl="revTx" presStyleIdx="2" presStyleCnt="6" custScaleX="112527">
        <dgm:presLayoutVars>
          <dgm:bulletEnabled val="1"/>
        </dgm:presLayoutVars>
      </dgm:prSet>
      <dgm:spPr>
        <a:prstGeom prst="rect">
          <a:avLst/>
        </a:prstGeom>
      </dgm:spPr>
      <dgm:t>
        <a:bodyPr/>
        <a:lstStyle/>
        <a:p>
          <a:endParaRPr lang="en-US"/>
        </a:p>
      </dgm:t>
    </dgm:pt>
    <dgm:pt modelId="{A126818B-6711-4830-B436-0DB825FADE49}" type="pres">
      <dgm:prSet presAssocID="{10F62431-0D0E-4834-82F9-5F157D9189AC}" presName="circleA" presStyleLbl="node1" presStyleIdx="2" presStyleCnt="6"/>
      <dgm:spPr>
        <a:xfrm>
          <a:off x="2949931" y="1954530"/>
          <a:ext cx="434340" cy="434340"/>
        </a:xfrm>
        <a:prstGeom prst="ellipse">
          <a:avLst/>
        </a:prstGeom>
        <a:solidFill>
          <a:srgbClr val="2D2D8A">
            <a:shade val="50000"/>
            <a:hueOff val="0"/>
            <a:satOff val="-24950"/>
            <a:lumOff val="33101"/>
            <a:alphaOff val="0"/>
          </a:srgbClr>
        </a:solidFill>
        <a:ln w="25400" cap="flat" cmpd="sng" algn="ctr">
          <a:solidFill>
            <a:srgbClr val="FFFFFF">
              <a:hueOff val="0"/>
              <a:satOff val="0"/>
              <a:lumOff val="0"/>
              <a:alphaOff val="0"/>
            </a:srgbClr>
          </a:solidFill>
          <a:prstDash val="solid"/>
        </a:ln>
        <a:effectLst/>
      </dgm:spPr>
    </dgm:pt>
    <dgm:pt modelId="{F1DA2C44-11D1-4902-AE3E-5DB55BCAD304}" type="pres">
      <dgm:prSet presAssocID="{10F62431-0D0E-4834-82F9-5F157D9189AC}" presName="spaceA" presStyleCnt="0"/>
      <dgm:spPr/>
    </dgm:pt>
    <dgm:pt modelId="{3BB6D2BD-3B28-4B7B-800E-6F89725578E5}" type="pres">
      <dgm:prSet presAssocID="{7C7332BD-1EA9-44EF-87BF-DA3419C3A022}" presName="space" presStyleCnt="0"/>
      <dgm:spPr/>
    </dgm:pt>
    <dgm:pt modelId="{F6F86C9D-FECC-43F9-B72E-0EE3BFE0BBE1}" type="pres">
      <dgm:prSet presAssocID="{DA70E09D-A26A-40B8-B28A-9E96DDC21F3D}" presName="compositeB" presStyleCnt="0"/>
      <dgm:spPr/>
    </dgm:pt>
    <dgm:pt modelId="{7C119482-7055-4D27-8B67-0AE9230983E4}" type="pres">
      <dgm:prSet presAssocID="{DA70E09D-A26A-40B8-B28A-9E96DDC21F3D}" presName="textB" presStyleLbl="revTx" presStyleIdx="3" presStyleCnt="6" custScaleX="119373">
        <dgm:presLayoutVars>
          <dgm:bulletEnabled val="1"/>
        </dgm:presLayoutVars>
      </dgm:prSet>
      <dgm:spPr>
        <a:prstGeom prst="rect">
          <a:avLst/>
        </a:prstGeom>
      </dgm:spPr>
      <dgm:t>
        <a:bodyPr/>
        <a:lstStyle/>
        <a:p>
          <a:endParaRPr lang="en-US"/>
        </a:p>
      </dgm:t>
    </dgm:pt>
    <dgm:pt modelId="{0EDCCC69-B16C-42C3-8F3F-6435426AA470}" type="pres">
      <dgm:prSet presAssocID="{DA70E09D-A26A-40B8-B28A-9E96DDC21F3D}" presName="circleB" presStyleLbl="node1" presStyleIdx="3" presStyleCnt="6"/>
      <dgm:spPr>
        <a:xfrm>
          <a:off x="4228108" y="1954530"/>
          <a:ext cx="434340" cy="434340"/>
        </a:xfrm>
        <a:prstGeom prst="ellipse">
          <a:avLst/>
        </a:prstGeom>
        <a:solidFill>
          <a:srgbClr val="2D2D8A">
            <a:shade val="50000"/>
            <a:hueOff val="0"/>
            <a:satOff val="-37425"/>
            <a:lumOff val="49652"/>
            <a:alphaOff val="0"/>
          </a:srgbClr>
        </a:solidFill>
        <a:ln w="25400" cap="flat" cmpd="sng" algn="ctr">
          <a:solidFill>
            <a:srgbClr val="FFFFFF">
              <a:hueOff val="0"/>
              <a:satOff val="0"/>
              <a:lumOff val="0"/>
              <a:alphaOff val="0"/>
            </a:srgbClr>
          </a:solidFill>
          <a:prstDash val="solid"/>
        </a:ln>
        <a:effectLst/>
      </dgm:spPr>
    </dgm:pt>
    <dgm:pt modelId="{5FE6A5DE-B2CA-48FB-A8A1-F70149AA850B}" type="pres">
      <dgm:prSet presAssocID="{DA70E09D-A26A-40B8-B28A-9E96DDC21F3D}" presName="spaceB" presStyleCnt="0"/>
      <dgm:spPr/>
    </dgm:pt>
    <dgm:pt modelId="{2CDE327A-C107-467C-B82A-ED1AE682B4DC}" type="pres">
      <dgm:prSet presAssocID="{66524D1A-65F8-4263-B88C-25BEB2676A4F}" presName="space" presStyleCnt="0"/>
      <dgm:spPr/>
    </dgm:pt>
    <dgm:pt modelId="{980D3408-0B59-494F-884D-411077C36FDC}" type="pres">
      <dgm:prSet presAssocID="{C51BBB5F-CD90-4F46-AD14-298AC2131FE8}" presName="compositeA" presStyleCnt="0"/>
      <dgm:spPr/>
    </dgm:pt>
    <dgm:pt modelId="{47458ADC-0C13-4155-B311-DBA1977FAEE7}" type="pres">
      <dgm:prSet presAssocID="{C51BBB5F-CD90-4F46-AD14-298AC2131FE8}" presName="textA" presStyleLbl="revTx" presStyleIdx="4" presStyleCnt="6" custScaleX="118242">
        <dgm:presLayoutVars>
          <dgm:bulletEnabled val="1"/>
        </dgm:presLayoutVars>
      </dgm:prSet>
      <dgm:spPr>
        <a:prstGeom prst="rect">
          <a:avLst/>
        </a:prstGeom>
      </dgm:spPr>
      <dgm:t>
        <a:bodyPr/>
        <a:lstStyle/>
        <a:p>
          <a:endParaRPr lang="en-US"/>
        </a:p>
      </dgm:t>
    </dgm:pt>
    <dgm:pt modelId="{59179895-8079-4D9E-9A47-84C75B743A2F}" type="pres">
      <dgm:prSet presAssocID="{C51BBB5F-CD90-4F46-AD14-298AC2131FE8}" presName="circleA" presStyleLbl="node1" presStyleIdx="4" presStyleCnt="6"/>
      <dgm:spPr>
        <a:xfrm>
          <a:off x="5506285" y="1954530"/>
          <a:ext cx="434340" cy="434340"/>
        </a:xfrm>
        <a:prstGeom prst="ellipse">
          <a:avLst/>
        </a:prstGeom>
        <a:solidFill>
          <a:srgbClr val="2D2D8A">
            <a:shade val="50000"/>
            <a:hueOff val="0"/>
            <a:satOff val="-24950"/>
            <a:lumOff val="33101"/>
            <a:alphaOff val="0"/>
          </a:srgbClr>
        </a:solidFill>
        <a:ln w="25400" cap="flat" cmpd="sng" algn="ctr">
          <a:solidFill>
            <a:srgbClr val="FFFFFF">
              <a:hueOff val="0"/>
              <a:satOff val="0"/>
              <a:lumOff val="0"/>
              <a:alphaOff val="0"/>
            </a:srgbClr>
          </a:solidFill>
          <a:prstDash val="solid"/>
        </a:ln>
        <a:effectLst/>
      </dgm:spPr>
    </dgm:pt>
    <dgm:pt modelId="{44B75DCE-C3DC-46B9-899C-ECE9A803729C}" type="pres">
      <dgm:prSet presAssocID="{C51BBB5F-CD90-4F46-AD14-298AC2131FE8}" presName="spaceA" presStyleCnt="0"/>
      <dgm:spPr/>
    </dgm:pt>
    <dgm:pt modelId="{00CA66DB-6545-4888-8E2A-6EE764E5B65C}" type="pres">
      <dgm:prSet presAssocID="{84D90936-D9CF-4E88-A765-A71319382EEC}" presName="space" presStyleCnt="0"/>
      <dgm:spPr/>
    </dgm:pt>
    <dgm:pt modelId="{6E5856F9-9C81-4638-BB64-A8917C8DC324}" type="pres">
      <dgm:prSet presAssocID="{C0BAC11B-A40C-4174-969C-26702A29D7FF}" presName="compositeB" presStyleCnt="0"/>
      <dgm:spPr/>
    </dgm:pt>
    <dgm:pt modelId="{07F99F2F-8490-40CE-952C-67D7923C39A3}" type="pres">
      <dgm:prSet presAssocID="{C0BAC11B-A40C-4174-969C-26702A29D7FF}" presName="textB" presStyleLbl="revTx" presStyleIdx="5" presStyleCnt="6">
        <dgm:presLayoutVars>
          <dgm:bulletEnabled val="1"/>
        </dgm:presLayoutVars>
      </dgm:prSet>
      <dgm:spPr>
        <a:prstGeom prst="rect">
          <a:avLst/>
        </a:prstGeom>
      </dgm:spPr>
      <dgm:t>
        <a:bodyPr/>
        <a:lstStyle/>
        <a:p>
          <a:endParaRPr lang="en-US"/>
        </a:p>
      </dgm:t>
    </dgm:pt>
    <dgm:pt modelId="{7A382C09-1BB4-4A41-961A-DE23D2705BAC}" type="pres">
      <dgm:prSet presAssocID="{C0BAC11B-A40C-4174-969C-26702A29D7FF}" presName="circleB" presStyleLbl="node1" presStyleIdx="5" presStyleCnt="6"/>
      <dgm:spPr>
        <a:xfrm>
          <a:off x="6784463" y="1954530"/>
          <a:ext cx="434340" cy="434340"/>
        </a:xfrm>
        <a:prstGeom prst="ellipse">
          <a:avLst/>
        </a:prstGeom>
        <a:solidFill>
          <a:srgbClr val="2D2D8A">
            <a:shade val="50000"/>
            <a:hueOff val="0"/>
            <a:satOff val="-12475"/>
            <a:lumOff val="16551"/>
            <a:alphaOff val="0"/>
          </a:srgbClr>
        </a:solidFill>
        <a:ln w="25400" cap="flat" cmpd="sng" algn="ctr">
          <a:solidFill>
            <a:srgbClr val="FFFFFF">
              <a:hueOff val="0"/>
              <a:satOff val="0"/>
              <a:lumOff val="0"/>
              <a:alphaOff val="0"/>
            </a:srgbClr>
          </a:solidFill>
          <a:prstDash val="solid"/>
        </a:ln>
        <a:effectLst/>
      </dgm:spPr>
    </dgm:pt>
    <dgm:pt modelId="{64F40D2E-9DAE-44F3-A9F8-43076E50E6F2}" type="pres">
      <dgm:prSet presAssocID="{C0BAC11B-A40C-4174-969C-26702A29D7FF}" presName="spaceB" presStyleCnt="0"/>
      <dgm:spPr/>
    </dgm:pt>
  </dgm:ptLst>
  <dgm:cxnLst>
    <dgm:cxn modelId="{DA0BE69A-F0E3-4CB2-99D4-F264943BE445}" type="presOf" srcId="{03B857B8-D92D-49D9-8B21-BE8DA9B6597E}" destId="{CC64F7FE-6A4D-42E1-99D8-AC1ECCDCD52E}" srcOrd="0" destOrd="0" presId="urn:microsoft.com/office/officeart/2005/8/layout/hProcess11"/>
    <dgm:cxn modelId="{7AD55804-78F0-4FEA-B816-372D29A3B6E9}" srcId="{03B857B8-D92D-49D9-8B21-BE8DA9B6597E}" destId="{C51BBB5F-CD90-4F46-AD14-298AC2131FE8}" srcOrd="4" destOrd="0" parTransId="{6F008A57-E9D9-45CF-A744-DCAA3EA3C508}" sibTransId="{84D90936-D9CF-4E88-A765-A71319382EEC}"/>
    <dgm:cxn modelId="{5D9C71D8-167F-4BB7-8170-0EF07C83F2AE}" srcId="{03B857B8-D92D-49D9-8B21-BE8DA9B6597E}" destId="{DA70E09D-A26A-40B8-B28A-9E96DDC21F3D}" srcOrd="3" destOrd="0" parTransId="{F65050D0-781E-4C34-BDF0-CC6CD70C2AAB}" sibTransId="{66524D1A-65F8-4263-B88C-25BEB2676A4F}"/>
    <dgm:cxn modelId="{EB84A648-E07D-401F-8BA3-0B727EDC18C6}" srcId="{03B857B8-D92D-49D9-8B21-BE8DA9B6597E}" destId="{C0BAC11B-A40C-4174-969C-26702A29D7FF}" srcOrd="5" destOrd="0" parTransId="{ED1C5479-AE9A-4CF1-BA31-8F50010D0965}" sibTransId="{EF258CE6-A6C8-40C6-941A-74886D457AFF}"/>
    <dgm:cxn modelId="{32ECF6EC-AF68-4171-8157-8B8B118839B1}" srcId="{03B857B8-D92D-49D9-8B21-BE8DA9B6597E}" destId="{A20F4C58-7FA4-4011-9D5F-4CF83502FEC0}" srcOrd="0" destOrd="0" parTransId="{16616D47-6243-4D7F-93D2-6C06CB76E42C}" sibTransId="{24C9CC91-47DC-4031-A326-04A2AF6B1A74}"/>
    <dgm:cxn modelId="{340C4E87-9A80-458D-8FDC-C7BF7BB806C4}" srcId="{03B857B8-D92D-49D9-8B21-BE8DA9B6597E}" destId="{10F62431-0D0E-4834-82F9-5F157D9189AC}" srcOrd="2" destOrd="0" parTransId="{36D7AE95-6DD3-4C31-AC87-891C8ECC80A5}" sibTransId="{7C7332BD-1EA9-44EF-87BF-DA3419C3A022}"/>
    <dgm:cxn modelId="{7465B3C1-B97D-45ED-B418-18601E9DC03A}" type="presOf" srcId="{10F62431-0D0E-4834-82F9-5F157D9189AC}" destId="{8C01E39C-1FB2-4C62-9779-5414A73F8D91}" srcOrd="0" destOrd="0" presId="urn:microsoft.com/office/officeart/2005/8/layout/hProcess11"/>
    <dgm:cxn modelId="{4149CBDB-EA8B-4D6C-8D0D-E365E7843BE2}" type="presOf" srcId="{DA70E09D-A26A-40B8-B28A-9E96DDC21F3D}" destId="{7C119482-7055-4D27-8B67-0AE9230983E4}" srcOrd="0" destOrd="0" presId="urn:microsoft.com/office/officeart/2005/8/layout/hProcess11"/>
    <dgm:cxn modelId="{617F2C98-E27A-4941-8CAA-52E7F1454BA5}" srcId="{03B857B8-D92D-49D9-8B21-BE8DA9B6597E}" destId="{0A821B20-8264-41A5-A1A3-C51ACF0FDCA3}" srcOrd="1" destOrd="0" parTransId="{734649CD-745E-437D-A56E-A298DB26AD5F}" sibTransId="{E6EC4B25-16C0-4C97-9027-68CFAB5E78CC}"/>
    <dgm:cxn modelId="{D2C5760F-2B8D-40ED-9387-86323E6D5F1B}" type="presOf" srcId="{0A821B20-8264-41A5-A1A3-C51ACF0FDCA3}" destId="{22035811-8B18-4C56-94BB-CE465D9BCE9C}" srcOrd="0" destOrd="0" presId="urn:microsoft.com/office/officeart/2005/8/layout/hProcess11"/>
    <dgm:cxn modelId="{2D42DA45-C5B6-499A-B650-12FEDDDCF675}" type="presOf" srcId="{A20F4C58-7FA4-4011-9D5F-4CF83502FEC0}" destId="{96F80BA9-2C2A-4884-876B-16603663AE6F}" srcOrd="0" destOrd="0" presId="urn:microsoft.com/office/officeart/2005/8/layout/hProcess11"/>
    <dgm:cxn modelId="{4499AA32-2AB6-4648-9F72-BD6CC47516EC}" type="presOf" srcId="{C51BBB5F-CD90-4F46-AD14-298AC2131FE8}" destId="{47458ADC-0C13-4155-B311-DBA1977FAEE7}" srcOrd="0" destOrd="0" presId="urn:microsoft.com/office/officeart/2005/8/layout/hProcess11"/>
    <dgm:cxn modelId="{8BF09E6E-5621-44F8-A3D2-58436B00E95F}" type="presOf" srcId="{C0BAC11B-A40C-4174-969C-26702A29D7FF}" destId="{07F99F2F-8490-40CE-952C-67D7923C39A3}" srcOrd="0" destOrd="0" presId="urn:microsoft.com/office/officeart/2005/8/layout/hProcess11"/>
    <dgm:cxn modelId="{3701D8B6-DD5F-4C92-8FBD-3E666436ECEF}" type="presParOf" srcId="{CC64F7FE-6A4D-42E1-99D8-AC1ECCDCD52E}" destId="{E785B0BC-B42D-4286-B62C-7774B496B0F5}" srcOrd="0" destOrd="0" presId="urn:microsoft.com/office/officeart/2005/8/layout/hProcess11"/>
    <dgm:cxn modelId="{B0B4DA8F-70A1-42EF-A56A-67D5E19892E8}" type="presParOf" srcId="{CC64F7FE-6A4D-42E1-99D8-AC1ECCDCD52E}" destId="{4975270A-A8D4-4950-8921-A5E7F4E3EC5A}" srcOrd="1" destOrd="0" presId="urn:microsoft.com/office/officeart/2005/8/layout/hProcess11"/>
    <dgm:cxn modelId="{3489D09F-AFE0-4A36-9B52-A762634893B2}" type="presParOf" srcId="{4975270A-A8D4-4950-8921-A5E7F4E3EC5A}" destId="{116655AB-AD49-44EC-8125-F517FB7DD8E2}" srcOrd="0" destOrd="0" presId="urn:microsoft.com/office/officeart/2005/8/layout/hProcess11"/>
    <dgm:cxn modelId="{A3E3CD4F-B05A-48CD-A8E5-2F81F901FEF7}" type="presParOf" srcId="{116655AB-AD49-44EC-8125-F517FB7DD8E2}" destId="{96F80BA9-2C2A-4884-876B-16603663AE6F}" srcOrd="0" destOrd="0" presId="urn:microsoft.com/office/officeart/2005/8/layout/hProcess11"/>
    <dgm:cxn modelId="{AF61EFE0-95CC-4869-9309-1C45901BFC31}" type="presParOf" srcId="{116655AB-AD49-44EC-8125-F517FB7DD8E2}" destId="{9B26DB62-5013-48AE-9D22-745063DDD9F4}" srcOrd="1" destOrd="0" presId="urn:microsoft.com/office/officeart/2005/8/layout/hProcess11"/>
    <dgm:cxn modelId="{DAADB1E1-9401-4E83-9CBA-4B280130B95A}" type="presParOf" srcId="{116655AB-AD49-44EC-8125-F517FB7DD8E2}" destId="{679723EE-381D-41D5-8C57-AF7290CC8812}" srcOrd="2" destOrd="0" presId="urn:microsoft.com/office/officeart/2005/8/layout/hProcess11"/>
    <dgm:cxn modelId="{B4D47EAF-A3A6-4084-B1C7-3DBB530F0026}" type="presParOf" srcId="{4975270A-A8D4-4950-8921-A5E7F4E3EC5A}" destId="{E549C27B-6C73-42E2-ADD8-6E34F5C9A871}" srcOrd="1" destOrd="0" presId="urn:microsoft.com/office/officeart/2005/8/layout/hProcess11"/>
    <dgm:cxn modelId="{3F19DDDA-FD6C-4F08-A8B7-B2B91FB3F626}" type="presParOf" srcId="{4975270A-A8D4-4950-8921-A5E7F4E3EC5A}" destId="{57856F2D-CFD3-4987-99A3-2B3B3746A466}" srcOrd="2" destOrd="0" presId="urn:microsoft.com/office/officeart/2005/8/layout/hProcess11"/>
    <dgm:cxn modelId="{7678EDB9-ED79-4305-BDD1-FE3122CD8852}" type="presParOf" srcId="{57856F2D-CFD3-4987-99A3-2B3B3746A466}" destId="{22035811-8B18-4C56-94BB-CE465D9BCE9C}" srcOrd="0" destOrd="0" presId="urn:microsoft.com/office/officeart/2005/8/layout/hProcess11"/>
    <dgm:cxn modelId="{3BFE113B-C4B2-47D1-8560-413FD2A75AEC}" type="presParOf" srcId="{57856F2D-CFD3-4987-99A3-2B3B3746A466}" destId="{320FE455-7266-4FA5-ACAF-5E2EA27F2C80}" srcOrd="1" destOrd="0" presId="urn:microsoft.com/office/officeart/2005/8/layout/hProcess11"/>
    <dgm:cxn modelId="{33FC2CD0-FD1E-44D4-82A1-20873FABC856}" type="presParOf" srcId="{57856F2D-CFD3-4987-99A3-2B3B3746A466}" destId="{83C19FC6-B365-4BA5-976A-B437950A7BF1}" srcOrd="2" destOrd="0" presId="urn:microsoft.com/office/officeart/2005/8/layout/hProcess11"/>
    <dgm:cxn modelId="{E210E1D3-9811-4DDD-9398-7D56C1553D93}" type="presParOf" srcId="{4975270A-A8D4-4950-8921-A5E7F4E3EC5A}" destId="{648A594B-7BD4-45E7-A381-C232F29E4CFD}" srcOrd="3" destOrd="0" presId="urn:microsoft.com/office/officeart/2005/8/layout/hProcess11"/>
    <dgm:cxn modelId="{7654E0B2-BA9C-4E45-BCA9-7BF1898E32FE}" type="presParOf" srcId="{4975270A-A8D4-4950-8921-A5E7F4E3EC5A}" destId="{77A64D17-131A-4334-8445-559A4EA32E3F}" srcOrd="4" destOrd="0" presId="urn:microsoft.com/office/officeart/2005/8/layout/hProcess11"/>
    <dgm:cxn modelId="{43F1DC10-39A8-41F1-942A-B48AA6ACB615}" type="presParOf" srcId="{77A64D17-131A-4334-8445-559A4EA32E3F}" destId="{8C01E39C-1FB2-4C62-9779-5414A73F8D91}" srcOrd="0" destOrd="0" presId="urn:microsoft.com/office/officeart/2005/8/layout/hProcess11"/>
    <dgm:cxn modelId="{922B2932-D49A-4C4C-BA4E-248DD3D3F38E}" type="presParOf" srcId="{77A64D17-131A-4334-8445-559A4EA32E3F}" destId="{A126818B-6711-4830-B436-0DB825FADE49}" srcOrd="1" destOrd="0" presId="urn:microsoft.com/office/officeart/2005/8/layout/hProcess11"/>
    <dgm:cxn modelId="{27F4138C-8DBA-4A03-9C0A-67A2716AB52C}" type="presParOf" srcId="{77A64D17-131A-4334-8445-559A4EA32E3F}" destId="{F1DA2C44-11D1-4902-AE3E-5DB55BCAD304}" srcOrd="2" destOrd="0" presId="urn:microsoft.com/office/officeart/2005/8/layout/hProcess11"/>
    <dgm:cxn modelId="{9847767C-B028-48A6-8EB5-E924D849A94F}" type="presParOf" srcId="{4975270A-A8D4-4950-8921-A5E7F4E3EC5A}" destId="{3BB6D2BD-3B28-4B7B-800E-6F89725578E5}" srcOrd="5" destOrd="0" presId="urn:microsoft.com/office/officeart/2005/8/layout/hProcess11"/>
    <dgm:cxn modelId="{1F2157D5-BA7F-4704-B7F7-BF801965B0E5}" type="presParOf" srcId="{4975270A-A8D4-4950-8921-A5E7F4E3EC5A}" destId="{F6F86C9D-FECC-43F9-B72E-0EE3BFE0BBE1}" srcOrd="6" destOrd="0" presId="urn:microsoft.com/office/officeart/2005/8/layout/hProcess11"/>
    <dgm:cxn modelId="{DC9EDC5C-7A11-43EE-842F-148F558F0B54}" type="presParOf" srcId="{F6F86C9D-FECC-43F9-B72E-0EE3BFE0BBE1}" destId="{7C119482-7055-4D27-8B67-0AE9230983E4}" srcOrd="0" destOrd="0" presId="urn:microsoft.com/office/officeart/2005/8/layout/hProcess11"/>
    <dgm:cxn modelId="{33369495-E5F0-412A-BDA5-62E8EBB391DD}" type="presParOf" srcId="{F6F86C9D-FECC-43F9-B72E-0EE3BFE0BBE1}" destId="{0EDCCC69-B16C-42C3-8F3F-6435426AA470}" srcOrd="1" destOrd="0" presId="urn:microsoft.com/office/officeart/2005/8/layout/hProcess11"/>
    <dgm:cxn modelId="{ACBAA010-8A91-492C-A9E5-309E262C871B}" type="presParOf" srcId="{F6F86C9D-FECC-43F9-B72E-0EE3BFE0BBE1}" destId="{5FE6A5DE-B2CA-48FB-A8A1-F70149AA850B}" srcOrd="2" destOrd="0" presId="urn:microsoft.com/office/officeart/2005/8/layout/hProcess11"/>
    <dgm:cxn modelId="{ECC58617-04EE-47E5-A257-616F64D21479}" type="presParOf" srcId="{4975270A-A8D4-4950-8921-A5E7F4E3EC5A}" destId="{2CDE327A-C107-467C-B82A-ED1AE682B4DC}" srcOrd="7" destOrd="0" presId="urn:microsoft.com/office/officeart/2005/8/layout/hProcess11"/>
    <dgm:cxn modelId="{947DE57A-6483-4DDF-8C57-11E5DC2C8A52}" type="presParOf" srcId="{4975270A-A8D4-4950-8921-A5E7F4E3EC5A}" destId="{980D3408-0B59-494F-884D-411077C36FDC}" srcOrd="8" destOrd="0" presId="urn:microsoft.com/office/officeart/2005/8/layout/hProcess11"/>
    <dgm:cxn modelId="{54EEF3BE-2A7E-4548-8794-3F836213F52A}" type="presParOf" srcId="{980D3408-0B59-494F-884D-411077C36FDC}" destId="{47458ADC-0C13-4155-B311-DBA1977FAEE7}" srcOrd="0" destOrd="0" presId="urn:microsoft.com/office/officeart/2005/8/layout/hProcess11"/>
    <dgm:cxn modelId="{C4D95858-A4A1-4E64-BD97-5AE06997E683}" type="presParOf" srcId="{980D3408-0B59-494F-884D-411077C36FDC}" destId="{59179895-8079-4D9E-9A47-84C75B743A2F}" srcOrd="1" destOrd="0" presId="urn:microsoft.com/office/officeart/2005/8/layout/hProcess11"/>
    <dgm:cxn modelId="{90D1B6E5-E6A4-4347-8404-36B51735FD6D}" type="presParOf" srcId="{980D3408-0B59-494F-884D-411077C36FDC}" destId="{44B75DCE-C3DC-46B9-899C-ECE9A803729C}" srcOrd="2" destOrd="0" presId="urn:microsoft.com/office/officeart/2005/8/layout/hProcess11"/>
    <dgm:cxn modelId="{00E225FA-78B7-496C-BBBD-226557635559}" type="presParOf" srcId="{4975270A-A8D4-4950-8921-A5E7F4E3EC5A}" destId="{00CA66DB-6545-4888-8E2A-6EE764E5B65C}" srcOrd="9" destOrd="0" presId="urn:microsoft.com/office/officeart/2005/8/layout/hProcess11"/>
    <dgm:cxn modelId="{22E69FEE-1890-438D-90BF-E84DC4A970D8}" type="presParOf" srcId="{4975270A-A8D4-4950-8921-A5E7F4E3EC5A}" destId="{6E5856F9-9C81-4638-BB64-A8917C8DC324}" srcOrd="10" destOrd="0" presId="urn:microsoft.com/office/officeart/2005/8/layout/hProcess11"/>
    <dgm:cxn modelId="{4913C848-2497-4235-9D13-99D8544BA724}" type="presParOf" srcId="{6E5856F9-9C81-4638-BB64-A8917C8DC324}" destId="{07F99F2F-8490-40CE-952C-67D7923C39A3}" srcOrd="0" destOrd="0" presId="urn:microsoft.com/office/officeart/2005/8/layout/hProcess11"/>
    <dgm:cxn modelId="{CD9D4796-3100-4963-A1E4-1797332E59B9}" type="presParOf" srcId="{6E5856F9-9C81-4638-BB64-A8917C8DC324}" destId="{7A382C09-1BB4-4A41-961A-DE23D2705BAC}" srcOrd="1" destOrd="0" presId="urn:microsoft.com/office/officeart/2005/8/layout/hProcess11"/>
    <dgm:cxn modelId="{6160C35B-A961-48E9-9BC7-996F3ECAB9F8}" type="presParOf" srcId="{6E5856F9-9C81-4638-BB64-A8917C8DC324}" destId="{64F40D2E-9DAE-44F3-A9F8-43076E50E6F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5B0BC-B42D-4286-B62C-7774B496B0F5}">
      <dsp:nvSpPr>
        <dsp:cNvPr id="0" name=""/>
        <dsp:cNvSpPr/>
      </dsp:nvSpPr>
      <dsp:spPr>
        <a:xfrm>
          <a:off x="0" y="1303020"/>
          <a:ext cx="8458200" cy="1737360"/>
        </a:xfrm>
        <a:prstGeom prst="notchedRightArrow">
          <a:avLst/>
        </a:prstGeom>
        <a:solidFill>
          <a:srgbClr val="2D2D8A">
            <a:tint val="55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6F80BA9-2C2A-4884-876B-16603663AE6F}">
      <dsp:nvSpPr>
        <dsp:cNvPr id="0" name=""/>
        <dsp:cNvSpPr/>
      </dsp:nvSpPr>
      <dsp:spPr>
        <a:xfrm>
          <a:off x="5426" y="0"/>
          <a:ext cx="1384888" cy="173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solidFill>
                <a:srgbClr val="000000">
                  <a:hueOff val="0"/>
                  <a:satOff val="0"/>
                  <a:lumOff val="0"/>
                  <a:alphaOff val="0"/>
                </a:srgbClr>
              </a:solidFill>
              <a:latin typeface="Arial"/>
              <a:ea typeface="+mn-ea"/>
              <a:cs typeface="+mn-cs"/>
            </a:rPr>
            <a:t>Questions Due</a:t>
          </a:r>
        </a:p>
        <a:p>
          <a:pPr lvl="0" algn="ctr" defTabSz="622300">
            <a:lnSpc>
              <a:spcPct val="90000"/>
            </a:lnSpc>
            <a:spcBef>
              <a:spcPct val="0"/>
            </a:spcBef>
            <a:spcAft>
              <a:spcPct val="35000"/>
            </a:spcAft>
          </a:pPr>
          <a:r>
            <a:rPr lang="en-US" sz="1200" kern="1200" dirty="0" smtClean="0">
              <a:solidFill>
                <a:srgbClr val="000000">
                  <a:hueOff val="0"/>
                  <a:satOff val="0"/>
                  <a:lumOff val="0"/>
                  <a:alphaOff val="0"/>
                </a:srgbClr>
              </a:solidFill>
              <a:latin typeface="Arial"/>
              <a:ea typeface="+mn-ea"/>
              <a:cs typeface="+mn-cs"/>
            </a:rPr>
            <a:t>February 20, 2014</a:t>
          </a:r>
          <a:endParaRPr lang="en-US" sz="1200" kern="1200" dirty="0">
            <a:solidFill>
              <a:srgbClr val="000000">
                <a:hueOff val="0"/>
                <a:satOff val="0"/>
                <a:lumOff val="0"/>
                <a:alphaOff val="0"/>
              </a:srgbClr>
            </a:solidFill>
            <a:latin typeface="Arial"/>
            <a:ea typeface="+mn-ea"/>
            <a:cs typeface="+mn-cs"/>
          </a:endParaRPr>
        </a:p>
      </dsp:txBody>
      <dsp:txXfrm>
        <a:off x="5426" y="0"/>
        <a:ext cx="1384888" cy="1737360"/>
      </dsp:txXfrm>
    </dsp:sp>
    <dsp:sp modelId="{9B26DB62-5013-48AE-9D22-745063DDD9F4}">
      <dsp:nvSpPr>
        <dsp:cNvPr id="0" name=""/>
        <dsp:cNvSpPr/>
      </dsp:nvSpPr>
      <dsp:spPr>
        <a:xfrm>
          <a:off x="480700" y="1954530"/>
          <a:ext cx="434340" cy="434340"/>
        </a:xfrm>
        <a:prstGeom prst="ellipse">
          <a:avLst/>
        </a:prstGeom>
        <a:solidFill>
          <a:srgbClr val="2D2D8A">
            <a:shade val="5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2035811-8B18-4C56-94BB-CE465D9BCE9C}">
      <dsp:nvSpPr>
        <dsp:cNvPr id="0" name=""/>
        <dsp:cNvSpPr/>
      </dsp:nvSpPr>
      <dsp:spPr>
        <a:xfrm>
          <a:off x="1440586" y="2606040"/>
          <a:ext cx="1439353" cy="173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solidFill>
                <a:srgbClr val="000000">
                  <a:hueOff val="0"/>
                  <a:satOff val="0"/>
                  <a:lumOff val="0"/>
                  <a:alphaOff val="0"/>
                </a:srgbClr>
              </a:solidFill>
              <a:latin typeface="Arial"/>
              <a:ea typeface="+mn-ea"/>
              <a:cs typeface="+mn-cs"/>
            </a:rPr>
            <a:t>Answers Posted</a:t>
          </a:r>
        </a:p>
        <a:p>
          <a:pPr lvl="0" algn="ctr" defTabSz="622300">
            <a:lnSpc>
              <a:spcPct val="90000"/>
            </a:lnSpc>
            <a:spcBef>
              <a:spcPct val="0"/>
            </a:spcBef>
            <a:spcAft>
              <a:spcPct val="35000"/>
            </a:spcAft>
          </a:pPr>
          <a:r>
            <a:rPr lang="en-US" sz="1200" kern="1200" dirty="0" smtClean="0">
              <a:solidFill>
                <a:srgbClr val="000000">
                  <a:hueOff val="0"/>
                  <a:satOff val="0"/>
                  <a:lumOff val="0"/>
                  <a:alphaOff val="0"/>
                </a:srgbClr>
              </a:solidFill>
              <a:latin typeface="Arial"/>
              <a:ea typeface="+mn-ea"/>
              <a:cs typeface="+mn-cs"/>
            </a:rPr>
            <a:t>February 24, 2014</a:t>
          </a:r>
          <a:endParaRPr lang="en-US" sz="1200" kern="1200" dirty="0">
            <a:solidFill>
              <a:srgbClr val="000000">
                <a:hueOff val="0"/>
                <a:satOff val="0"/>
                <a:lumOff val="0"/>
                <a:alphaOff val="0"/>
              </a:srgbClr>
            </a:solidFill>
            <a:latin typeface="Arial"/>
            <a:ea typeface="+mn-ea"/>
            <a:cs typeface="+mn-cs"/>
          </a:endParaRPr>
        </a:p>
      </dsp:txBody>
      <dsp:txXfrm>
        <a:off x="1440586" y="2606040"/>
        <a:ext cx="1439353" cy="1737360"/>
      </dsp:txXfrm>
    </dsp:sp>
    <dsp:sp modelId="{320FE455-7266-4FA5-ACAF-5E2EA27F2C80}">
      <dsp:nvSpPr>
        <dsp:cNvPr id="0" name=""/>
        <dsp:cNvSpPr/>
      </dsp:nvSpPr>
      <dsp:spPr>
        <a:xfrm>
          <a:off x="1943093" y="1954530"/>
          <a:ext cx="434340" cy="434340"/>
        </a:xfrm>
        <a:prstGeom prst="ellipse">
          <a:avLst/>
        </a:prstGeom>
        <a:solidFill>
          <a:srgbClr val="2D2D8A">
            <a:shade val="50000"/>
            <a:hueOff val="0"/>
            <a:satOff val="-12475"/>
            <a:lumOff val="16551"/>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C01E39C-1FB2-4C62-9779-5414A73F8D91}">
      <dsp:nvSpPr>
        <dsp:cNvPr id="0" name=""/>
        <dsp:cNvSpPr/>
      </dsp:nvSpPr>
      <dsp:spPr>
        <a:xfrm>
          <a:off x="2930212" y="0"/>
          <a:ext cx="1131395" cy="173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solidFill>
                <a:srgbClr val="000000">
                  <a:hueOff val="0"/>
                  <a:satOff val="0"/>
                  <a:lumOff val="0"/>
                  <a:alphaOff val="0"/>
                </a:srgbClr>
              </a:solidFill>
              <a:latin typeface="Arial"/>
              <a:ea typeface="+mn-ea"/>
              <a:cs typeface="+mn-cs"/>
            </a:rPr>
            <a:t>Proposals Due </a:t>
          </a:r>
        </a:p>
        <a:p>
          <a:pPr lvl="0" algn="ctr" defTabSz="622300">
            <a:lnSpc>
              <a:spcPct val="90000"/>
            </a:lnSpc>
            <a:spcBef>
              <a:spcPct val="0"/>
            </a:spcBef>
            <a:spcAft>
              <a:spcPct val="35000"/>
            </a:spcAft>
          </a:pPr>
          <a:r>
            <a:rPr lang="en-US" sz="1200" kern="1200" dirty="0" smtClean="0">
              <a:solidFill>
                <a:srgbClr val="000000">
                  <a:hueOff val="0"/>
                  <a:satOff val="0"/>
                  <a:lumOff val="0"/>
                  <a:alphaOff val="0"/>
                </a:srgbClr>
              </a:solidFill>
              <a:latin typeface="Arial"/>
              <a:ea typeface="+mn-ea"/>
              <a:cs typeface="+mn-cs"/>
            </a:rPr>
            <a:t>February 28, 2014</a:t>
          </a:r>
          <a:endParaRPr lang="en-US" sz="1200" kern="1200" dirty="0">
            <a:solidFill>
              <a:srgbClr val="000000">
                <a:hueOff val="0"/>
                <a:satOff val="0"/>
                <a:lumOff val="0"/>
                <a:alphaOff val="0"/>
              </a:srgbClr>
            </a:solidFill>
            <a:latin typeface="Arial"/>
            <a:ea typeface="+mn-ea"/>
            <a:cs typeface="+mn-cs"/>
          </a:endParaRPr>
        </a:p>
      </dsp:txBody>
      <dsp:txXfrm>
        <a:off x="2930212" y="0"/>
        <a:ext cx="1131395" cy="1737360"/>
      </dsp:txXfrm>
    </dsp:sp>
    <dsp:sp modelId="{A126818B-6711-4830-B436-0DB825FADE49}">
      <dsp:nvSpPr>
        <dsp:cNvPr id="0" name=""/>
        <dsp:cNvSpPr/>
      </dsp:nvSpPr>
      <dsp:spPr>
        <a:xfrm>
          <a:off x="3278740" y="1954530"/>
          <a:ext cx="434340" cy="434340"/>
        </a:xfrm>
        <a:prstGeom prst="ellipse">
          <a:avLst/>
        </a:prstGeom>
        <a:solidFill>
          <a:srgbClr val="2D2D8A">
            <a:shade val="50000"/>
            <a:hueOff val="0"/>
            <a:satOff val="-24950"/>
            <a:lumOff val="33101"/>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7C119482-7055-4D27-8B67-0AE9230983E4}">
      <dsp:nvSpPr>
        <dsp:cNvPr id="0" name=""/>
        <dsp:cNvSpPr/>
      </dsp:nvSpPr>
      <dsp:spPr>
        <a:xfrm>
          <a:off x="4111880" y="2606040"/>
          <a:ext cx="1200228" cy="173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ts val="588"/>
            </a:spcAft>
          </a:pPr>
          <a:r>
            <a:rPr lang="en-US" sz="1400" b="1" kern="1200" dirty="0" smtClean="0">
              <a:solidFill>
                <a:srgbClr val="000000">
                  <a:hueOff val="0"/>
                  <a:satOff val="0"/>
                  <a:lumOff val="0"/>
                  <a:alphaOff val="0"/>
                </a:srgbClr>
              </a:solidFill>
              <a:latin typeface="Arial"/>
              <a:ea typeface="+mn-ea"/>
              <a:cs typeface="+mn-cs"/>
            </a:rPr>
            <a:t>Interviews </a:t>
          </a:r>
        </a:p>
        <a:p>
          <a:pPr lvl="0" algn="ctr" defTabSz="622300">
            <a:lnSpc>
              <a:spcPct val="90000"/>
            </a:lnSpc>
            <a:spcBef>
              <a:spcPct val="0"/>
            </a:spcBef>
            <a:spcAft>
              <a:spcPct val="35000"/>
            </a:spcAft>
          </a:pPr>
          <a:r>
            <a:rPr lang="en-US" sz="1200" kern="1200" dirty="0" smtClean="0">
              <a:solidFill>
                <a:srgbClr val="000000">
                  <a:hueOff val="0"/>
                  <a:satOff val="0"/>
                  <a:lumOff val="0"/>
                  <a:alphaOff val="0"/>
                </a:srgbClr>
              </a:solidFill>
              <a:latin typeface="Arial"/>
              <a:ea typeface="+mn-ea"/>
              <a:cs typeface="+mn-cs"/>
            </a:rPr>
            <a:t>(if necessary)</a:t>
          </a:r>
        </a:p>
        <a:p>
          <a:pPr lvl="0" algn="ctr" defTabSz="622300">
            <a:lnSpc>
              <a:spcPct val="90000"/>
            </a:lnSpc>
            <a:spcBef>
              <a:spcPct val="0"/>
            </a:spcBef>
            <a:spcAft>
              <a:spcPct val="35000"/>
            </a:spcAft>
          </a:pPr>
          <a:r>
            <a:rPr lang="en-US" sz="1200" kern="1200" dirty="0" smtClean="0">
              <a:solidFill>
                <a:srgbClr val="000000">
                  <a:hueOff val="0"/>
                  <a:satOff val="0"/>
                  <a:lumOff val="0"/>
                  <a:alphaOff val="0"/>
                </a:srgbClr>
              </a:solidFill>
              <a:latin typeface="Arial"/>
              <a:ea typeface="+mn-ea"/>
              <a:cs typeface="+mn-cs"/>
            </a:rPr>
            <a:t>March 2014</a:t>
          </a:r>
          <a:endParaRPr lang="en-US" sz="1200" kern="1200" dirty="0">
            <a:solidFill>
              <a:srgbClr val="000000">
                <a:hueOff val="0"/>
                <a:satOff val="0"/>
                <a:lumOff val="0"/>
                <a:alphaOff val="0"/>
              </a:srgbClr>
            </a:solidFill>
            <a:latin typeface="Arial"/>
            <a:ea typeface="+mn-ea"/>
            <a:cs typeface="+mn-cs"/>
          </a:endParaRPr>
        </a:p>
      </dsp:txBody>
      <dsp:txXfrm>
        <a:off x="4111880" y="2606040"/>
        <a:ext cx="1200228" cy="1737360"/>
      </dsp:txXfrm>
    </dsp:sp>
    <dsp:sp modelId="{0EDCCC69-B16C-42C3-8F3F-6435426AA470}">
      <dsp:nvSpPr>
        <dsp:cNvPr id="0" name=""/>
        <dsp:cNvSpPr/>
      </dsp:nvSpPr>
      <dsp:spPr>
        <a:xfrm>
          <a:off x="4494824" y="1954530"/>
          <a:ext cx="434340" cy="434340"/>
        </a:xfrm>
        <a:prstGeom prst="ellipse">
          <a:avLst/>
        </a:prstGeom>
        <a:solidFill>
          <a:srgbClr val="2D2D8A">
            <a:shade val="50000"/>
            <a:hueOff val="0"/>
            <a:satOff val="-37425"/>
            <a:lumOff val="49652"/>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7458ADC-0C13-4155-B311-DBA1977FAEE7}">
      <dsp:nvSpPr>
        <dsp:cNvPr id="0" name=""/>
        <dsp:cNvSpPr/>
      </dsp:nvSpPr>
      <dsp:spPr>
        <a:xfrm>
          <a:off x="5362380" y="0"/>
          <a:ext cx="1188856" cy="173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ts val="588"/>
            </a:spcAft>
          </a:pPr>
          <a:r>
            <a:rPr lang="en-US" sz="1400" b="1" kern="1200" dirty="0" smtClean="0">
              <a:solidFill>
                <a:srgbClr val="000000">
                  <a:hueOff val="0"/>
                  <a:satOff val="0"/>
                  <a:lumOff val="0"/>
                  <a:alphaOff val="0"/>
                </a:srgbClr>
              </a:solidFill>
              <a:latin typeface="Arial"/>
              <a:ea typeface="+mn-ea"/>
              <a:cs typeface="+mn-cs"/>
            </a:rPr>
            <a:t>Notification       </a:t>
          </a:r>
        </a:p>
        <a:p>
          <a:pPr lvl="0" algn="ctr" defTabSz="622300">
            <a:lnSpc>
              <a:spcPct val="90000"/>
            </a:lnSpc>
            <a:spcBef>
              <a:spcPct val="0"/>
            </a:spcBef>
            <a:spcAft>
              <a:spcPct val="35000"/>
            </a:spcAft>
          </a:pPr>
          <a:r>
            <a:rPr lang="en-US" sz="1200" kern="1200" dirty="0" smtClean="0">
              <a:solidFill>
                <a:srgbClr val="000000">
                  <a:hueOff val="0"/>
                  <a:satOff val="0"/>
                  <a:lumOff val="0"/>
                  <a:alphaOff val="0"/>
                </a:srgbClr>
              </a:solidFill>
              <a:latin typeface="Arial"/>
              <a:ea typeface="+mn-ea"/>
              <a:cs typeface="+mn-cs"/>
            </a:rPr>
            <a:t>March 28, 2014</a:t>
          </a:r>
          <a:endParaRPr lang="en-US" sz="1200" kern="1200" dirty="0">
            <a:solidFill>
              <a:srgbClr val="000000">
                <a:hueOff val="0"/>
                <a:satOff val="0"/>
                <a:lumOff val="0"/>
                <a:alphaOff val="0"/>
              </a:srgbClr>
            </a:solidFill>
            <a:latin typeface="Arial"/>
            <a:ea typeface="+mn-ea"/>
            <a:cs typeface="+mn-cs"/>
          </a:endParaRPr>
        </a:p>
      </dsp:txBody>
      <dsp:txXfrm>
        <a:off x="5362380" y="0"/>
        <a:ext cx="1188856" cy="1737360"/>
      </dsp:txXfrm>
    </dsp:sp>
    <dsp:sp modelId="{59179895-8079-4D9E-9A47-84C75B743A2F}">
      <dsp:nvSpPr>
        <dsp:cNvPr id="0" name=""/>
        <dsp:cNvSpPr/>
      </dsp:nvSpPr>
      <dsp:spPr>
        <a:xfrm>
          <a:off x="5739638" y="1954530"/>
          <a:ext cx="434340" cy="434340"/>
        </a:xfrm>
        <a:prstGeom prst="ellipse">
          <a:avLst/>
        </a:prstGeom>
        <a:solidFill>
          <a:srgbClr val="2D2D8A">
            <a:shade val="50000"/>
            <a:hueOff val="0"/>
            <a:satOff val="-24950"/>
            <a:lumOff val="33101"/>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07F99F2F-8490-40CE-952C-67D7923C39A3}">
      <dsp:nvSpPr>
        <dsp:cNvPr id="0" name=""/>
        <dsp:cNvSpPr/>
      </dsp:nvSpPr>
      <dsp:spPr>
        <a:xfrm>
          <a:off x="6601509" y="2606040"/>
          <a:ext cx="1005443" cy="173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solidFill>
                <a:srgbClr val="000000">
                  <a:hueOff val="0"/>
                  <a:satOff val="0"/>
                  <a:lumOff val="0"/>
                  <a:alphaOff val="0"/>
                </a:srgbClr>
              </a:solidFill>
              <a:latin typeface="Arial"/>
              <a:ea typeface="+mn-ea"/>
              <a:cs typeface="+mn-cs"/>
            </a:rPr>
            <a:t>SAWS Board Award</a:t>
          </a:r>
        </a:p>
        <a:p>
          <a:pPr lvl="0" algn="ctr" defTabSz="577850">
            <a:lnSpc>
              <a:spcPct val="90000"/>
            </a:lnSpc>
            <a:spcBef>
              <a:spcPct val="0"/>
            </a:spcBef>
            <a:spcAft>
              <a:spcPct val="35000"/>
            </a:spcAft>
          </a:pPr>
          <a:r>
            <a:rPr lang="en-US" sz="1200" kern="1200" dirty="0" smtClean="0">
              <a:solidFill>
                <a:srgbClr val="000000">
                  <a:hueOff val="0"/>
                  <a:satOff val="0"/>
                  <a:lumOff val="0"/>
                  <a:alphaOff val="0"/>
                </a:srgbClr>
              </a:solidFill>
              <a:latin typeface="Arial"/>
              <a:ea typeface="+mn-ea"/>
              <a:cs typeface="+mn-cs"/>
            </a:rPr>
            <a:t>May 2014</a:t>
          </a:r>
          <a:endParaRPr lang="en-US" sz="1200" kern="1200" dirty="0">
            <a:solidFill>
              <a:srgbClr val="000000">
                <a:hueOff val="0"/>
                <a:satOff val="0"/>
                <a:lumOff val="0"/>
                <a:alphaOff val="0"/>
              </a:srgbClr>
            </a:solidFill>
            <a:latin typeface="Arial"/>
            <a:ea typeface="+mn-ea"/>
            <a:cs typeface="+mn-cs"/>
          </a:endParaRPr>
        </a:p>
      </dsp:txBody>
      <dsp:txXfrm>
        <a:off x="6601509" y="2606040"/>
        <a:ext cx="1005443" cy="1737360"/>
      </dsp:txXfrm>
    </dsp:sp>
    <dsp:sp modelId="{7A382C09-1BB4-4A41-961A-DE23D2705BAC}">
      <dsp:nvSpPr>
        <dsp:cNvPr id="0" name=""/>
        <dsp:cNvSpPr/>
      </dsp:nvSpPr>
      <dsp:spPr>
        <a:xfrm>
          <a:off x="6887061" y="1954530"/>
          <a:ext cx="434340" cy="434340"/>
        </a:xfrm>
        <a:prstGeom prst="ellipse">
          <a:avLst/>
        </a:prstGeom>
        <a:solidFill>
          <a:srgbClr val="2D2D8A">
            <a:shade val="50000"/>
            <a:hueOff val="0"/>
            <a:satOff val="-12475"/>
            <a:lumOff val="16551"/>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1" y="2"/>
            <a:ext cx="3037523" cy="461646"/>
          </a:xfrm>
          <a:prstGeom prst="rect">
            <a:avLst/>
          </a:prstGeom>
          <a:noFill/>
          <a:ln w="9525">
            <a:noFill/>
            <a:miter lim="800000"/>
            <a:headEnd/>
            <a:tailEnd/>
          </a:ln>
          <a:effectLst/>
        </p:spPr>
        <p:txBody>
          <a:bodyPr vert="horz" wrap="square" lIns="92225" tIns="46114" rIns="92225" bIns="46114" numCol="1" anchor="t" anchorCtr="0" compatLnSpc="1">
            <a:prstTxWarp prst="textNoShape">
              <a:avLst/>
            </a:prstTxWarp>
          </a:bodyPr>
          <a:lstStyle>
            <a:lvl1pPr defTabSz="923555">
              <a:spcBef>
                <a:spcPct val="0"/>
              </a:spcBef>
              <a:buFontTx/>
              <a:buNone/>
              <a:defRPr sz="1200">
                <a:solidFill>
                  <a:schemeClr val="tx1"/>
                </a:solidFill>
                <a:latin typeface="Arial" charset="0"/>
              </a:defRPr>
            </a:lvl1pPr>
          </a:lstStyle>
          <a:p>
            <a:endParaRPr lang="en-US"/>
          </a:p>
        </p:txBody>
      </p:sp>
      <p:sp>
        <p:nvSpPr>
          <p:cNvPr id="131075" name="Rectangle 3"/>
          <p:cNvSpPr>
            <a:spLocks noGrp="1" noChangeArrowheads="1"/>
          </p:cNvSpPr>
          <p:nvPr>
            <p:ph type="dt" sz="quarter" idx="1"/>
          </p:nvPr>
        </p:nvSpPr>
        <p:spPr bwMode="auto">
          <a:xfrm>
            <a:off x="3972878" y="2"/>
            <a:ext cx="3037523" cy="461646"/>
          </a:xfrm>
          <a:prstGeom prst="rect">
            <a:avLst/>
          </a:prstGeom>
          <a:noFill/>
          <a:ln w="9525">
            <a:noFill/>
            <a:miter lim="800000"/>
            <a:headEnd/>
            <a:tailEnd/>
          </a:ln>
          <a:effectLst/>
        </p:spPr>
        <p:txBody>
          <a:bodyPr vert="horz" wrap="square" lIns="92225" tIns="46114" rIns="92225" bIns="46114" numCol="1" anchor="t" anchorCtr="0" compatLnSpc="1">
            <a:prstTxWarp prst="textNoShape">
              <a:avLst/>
            </a:prstTxWarp>
          </a:bodyPr>
          <a:lstStyle>
            <a:lvl1pPr algn="r" defTabSz="923555">
              <a:spcBef>
                <a:spcPct val="0"/>
              </a:spcBef>
              <a:buFontTx/>
              <a:buNone/>
              <a:defRPr sz="1200">
                <a:solidFill>
                  <a:schemeClr val="tx1"/>
                </a:solidFill>
                <a:latin typeface="Arial" charset="0"/>
              </a:defRPr>
            </a:lvl1pPr>
          </a:lstStyle>
          <a:p>
            <a:endParaRPr lang="en-US"/>
          </a:p>
        </p:txBody>
      </p:sp>
      <p:sp>
        <p:nvSpPr>
          <p:cNvPr id="131076" name="Rectangle 4"/>
          <p:cNvSpPr>
            <a:spLocks noGrp="1" noChangeArrowheads="1"/>
          </p:cNvSpPr>
          <p:nvPr>
            <p:ph type="ftr" sz="quarter" idx="2"/>
          </p:nvPr>
        </p:nvSpPr>
        <p:spPr bwMode="auto">
          <a:xfrm>
            <a:off x="1" y="8774433"/>
            <a:ext cx="3037523" cy="461646"/>
          </a:xfrm>
          <a:prstGeom prst="rect">
            <a:avLst/>
          </a:prstGeom>
          <a:noFill/>
          <a:ln w="9525">
            <a:noFill/>
            <a:miter lim="800000"/>
            <a:headEnd/>
            <a:tailEnd/>
          </a:ln>
          <a:effectLst/>
        </p:spPr>
        <p:txBody>
          <a:bodyPr vert="horz" wrap="square" lIns="92225" tIns="46114" rIns="92225" bIns="46114" numCol="1" anchor="b" anchorCtr="0" compatLnSpc="1">
            <a:prstTxWarp prst="textNoShape">
              <a:avLst/>
            </a:prstTxWarp>
          </a:bodyPr>
          <a:lstStyle>
            <a:lvl1pPr defTabSz="923555">
              <a:spcBef>
                <a:spcPct val="0"/>
              </a:spcBef>
              <a:buFontTx/>
              <a:buNone/>
              <a:defRPr sz="1200">
                <a:solidFill>
                  <a:schemeClr val="tx1"/>
                </a:solidFill>
                <a:latin typeface="Arial" charset="0"/>
              </a:defRPr>
            </a:lvl1pPr>
          </a:lstStyle>
          <a:p>
            <a:endParaRPr lang="en-US"/>
          </a:p>
        </p:txBody>
      </p:sp>
    </p:spTree>
    <p:extLst>
      <p:ext uri="{BB962C8B-B14F-4D97-AF65-F5344CB8AC3E}">
        <p14:creationId xmlns:p14="http://schemas.microsoft.com/office/powerpoint/2010/main" val="2211492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2"/>
            <a:ext cx="3037523" cy="461646"/>
          </a:xfrm>
          <a:prstGeom prst="rect">
            <a:avLst/>
          </a:prstGeom>
          <a:noFill/>
          <a:ln w="9525">
            <a:noFill/>
            <a:miter lim="800000"/>
            <a:headEnd/>
            <a:tailEnd/>
          </a:ln>
          <a:effectLst/>
        </p:spPr>
        <p:txBody>
          <a:bodyPr vert="horz" wrap="square" lIns="92225" tIns="46114" rIns="92225" bIns="46114" numCol="1" anchor="t" anchorCtr="0" compatLnSpc="1">
            <a:prstTxWarp prst="textNoShape">
              <a:avLst/>
            </a:prstTxWarp>
          </a:bodyPr>
          <a:lstStyle>
            <a:lvl1pPr defTabSz="923555">
              <a:spcBef>
                <a:spcPct val="0"/>
              </a:spcBef>
              <a:buFontTx/>
              <a:buNone/>
              <a:defRPr sz="1200">
                <a:solidFill>
                  <a:schemeClr val="tx1"/>
                </a:solidFill>
                <a:latin typeface="Arial" charset="0"/>
              </a:defRPr>
            </a:lvl1pPr>
          </a:lstStyle>
          <a:p>
            <a:endParaRPr lang="en-US" dirty="0"/>
          </a:p>
        </p:txBody>
      </p:sp>
      <p:sp>
        <p:nvSpPr>
          <p:cNvPr id="6147" name="Rectangle 3"/>
          <p:cNvSpPr>
            <a:spLocks noGrp="1" noChangeArrowheads="1"/>
          </p:cNvSpPr>
          <p:nvPr>
            <p:ph type="dt" idx="1"/>
          </p:nvPr>
        </p:nvSpPr>
        <p:spPr bwMode="auto">
          <a:xfrm>
            <a:off x="3971294" y="2"/>
            <a:ext cx="3037523" cy="461646"/>
          </a:xfrm>
          <a:prstGeom prst="rect">
            <a:avLst/>
          </a:prstGeom>
          <a:noFill/>
          <a:ln w="9525">
            <a:noFill/>
            <a:miter lim="800000"/>
            <a:headEnd/>
            <a:tailEnd/>
          </a:ln>
          <a:effectLst/>
        </p:spPr>
        <p:txBody>
          <a:bodyPr vert="horz" wrap="square" lIns="92225" tIns="46114" rIns="92225" bIns="46114" numCol="1" anchor="t" anchorCtr="0" compatLnSpc="1">
            <a:prstTxWarp prst="textNoShape">
              <a:avLst/>
            </a:prstTxWarp>
          </a:bodyPr>
          <a:lstStyle>
            <a:lvl1pPr algn="r" defTabSz="923555">
              <a:spcBef>
                <a:spcPct val="0"/>
              </a:spcBef>
              <a:buFontTx/>
              <a:buNone/>
              <a:defRPr sz="1200">
                <a:solidFill>
                  <a:schemeClr val="tx1"/>
                </a:solidFill>
                <a:latin typeface="Arial" charset="0"/>
              </a:defRPr>
            </a:lvl1pPr>
          </a:lstStyle>
          <a:p>
            <a:endParaRPr lang="en-US"/>
          </a:p>
        </p:txBody>
      </p:sp>
      <p:sp>
        <p:nvSpPr>
          <p:cNvPr id="6148" name="Rectangle 4"/>
          <p:cNvSpPr>
            <a:spLocks noGrp="1" noRot="1" noChangeAspect="1" noChangeArrowheads="1" noTextEdit="1"/>
          </p:cNvSpPr>
          <p:nvPr>
            <p:ph type="sldImg" idx="2"/>
          </p:nvPr>
        </p:nvSpPr>
        <p:spPr bwMode="auto">
          <a:xfrm>
            <a:off x="1203325" y="692150"/>
            <a:ext cx="4616450" cy="3462338"/>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99139" y="4386431"/>
            <a:ext cx="5612125" cy="4157967"/>
          </a:xfrm>
          <a:prstGeom prst="rect">
            <a:avLst/>
          </a:prstGeom>
          <a:noFill/>
          <a:ln w="9525">
            <a:noFill/>
            <a:miter lim="800000"/>
            <a:headEnd/>
            <a:tailEnd/>
          </a:ln>
          <a:effectLst/>
        </p:spPr>
        <p:txBody>
          <a:bodyPr vert="horz" wrap="square" lIns="92225" tIns="46114" rIns="92225" bIns="461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150" name="Rectangle 6"/>
          <p:cNvSpPr>
            <a:spLocks noGrp="1" noChangeArrowheads="1"/>
          </p:cNvSpPr>
          <p:nvPr>
            <p:ph type="ftr" sz="quarter" idx="4"/>
          </p:nvPr>
        </p:nvSpPr>
        <p:spPr bwMode="auto">
          <a:xfrm>
            <a:off x="1" y="8772857"/>
            <a:ext cx="3037523" cy="461646"/>
          </a:xfrm>
          <a:prstGeom prst="rect">
            <a:avLst/>
          </a:prstGeom>
          <a:noFill/>
          <a:ln w="9525">
            <a:noFill/>
            <a:miter lim="800000"/>
            <a:headEnd/>
            <a:tailEnd/>
          </a:ln>
          <a:effectLst/>
        </p:spPr>
        <p:txBody>
          <a:bodyPr vert="horz" wrap="square" lIns="92225" tIns="46114" rIns="92225" bIns="46114" numCol="1" anchor="b" anchorCtr="0" compatLnSpc="1">
            <a:prstTxWarp prst="textNoShape">
              <a:avLst/>
            </a:prstTxWarp>
          </a:bodyPr>
          <a:lstStyle>
            <a:lvl1pPr defTabSz="923555">
              <a:spcBef>
                <a:spcPct val="0"/>
              </a:spcBef>
              <a:buFontTx/>
              <a:buNone/>
              <a:defRPr sz="1200">
                <a:solidFill>
                  <a:schemeClr val="tx1"/>
                </a:solidFill>
                <a:latin typeface="Arial" charset="0"/>
              </a:defRPr>
            </a:lvl1pPr>
          </a:lstStyle>
          <a:p>
            <a:endParaRPr lang="en-US"/>
          </a:p>
        </p:txBody>
      </p:sp>
      <p:sp>
        <p:nvSpPr>
          <p:cNvPr id="6151" name="Rectangle 7"/>
          <p:cNvSpPr>
            <a:spLocks noGrp="1" noChangeArrowheads="1"/>
          </p:cNvSpPr>
          <p:nvPr>
            <p:ph type="sldNum" sz="quarter" idx="5"/>
          </p:nvPr>
        </p:nvSpPr>
        <p:spPr bwMode="auto">
          <a:xfrm>
            <a:off x="3971294" y="8772857"/>
            <a:ext cx="3037523" cy="461646"/>
          </a:xfrm>
          <a:prstGeom prst="rect">
            <a:avLst/>
          </a:prstGeom>
          <a:noFill/>
          <a:ln w="9525">
            <a:noFill/>
            <a:miter lim="800000"/>
            <a:headEnd/>
            <a:tailEnd/>
          </a:ln>
          <a:effectLst/>
        </p:spPr>
        <p:txBody>
          <a:bodyPr vert="horz" wrap="square" lIns="92225" tIns="46114" rIns="92225" bIns="46114" numCol="1" anchor="b" anchorCtr="0" compatLnSpc="1">
            <a:prstTxWarp prst="textNoShape">
              <a:avLst/>
            </a:prstTxWarp>
          </a:bodyPr>
          <a:lstStyle>
            <a:lvl1pPr algn="r" defTabSz="923555">
              <a:spcBef>
                <a:spcPct val="0"/>
              </a:spcBef>
              <a:buFontTx/>
              <a:buNone/>
              <a:defRPr sz="1200">
                <a:solidFill>
                  <a:schemeClr val="tx1"/>
                </a:solidFill>
                <a:latin typeface="Arial" charset="0"/>
              </a:defRPr>
            </a:lvl1pPr>
          </a:lstStyle>
          <a:p>
            <a:fld id="{F6AACC46-C279-443F-B556-4A2B318B4903}" type="slidenum">
              <a:rPr lang="en-US"/>
              <a:pPr/>
              <a:t>‹#›</a:t>
            </a:fld>
            <a:endParaRPr lang="en-US"/>
          </a:p>
        </p:txBody>
      </p:sp>
    </p:spTree>
    <p:extLst>
      <p:ext uri="{BB962C8B-B14F-4D97-AF65-F5344CB8AC3E}">
        <p14:creationId xmlns:p14="http://schemas.microsoft.com/office/powerpoint/2010/main" val="22696565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a:t>
            </a:fld>
            <a:endParaRPr lang="en-US" dirty="0"/>
          </a:p>
        </p:txBody>
      </p:sp>
    </p:spTree>
    <p:extLst>
      <p:ext uri="{BB962C8B-B14F-4D97-AF65-F5344CB8AC3E}">
        <p14:creationId xmlns:p14="http://schemas.microsoft.com/office/powerpoint/2010/main" val="219207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ACC46-C279-443F-B556-4A2B318B4903}" type="slidenum">
              <a:rPr lang="en-US" smtClean="0"/>
              <a:pPr/>
              <a:t>13</a:t>
            </a:fld>
            <a:endParaRPr lang="en-US"/>
          </a:p>
        </p:txBody>
      </p:sp>
    </p:spTree>
    <p:extLst>
      <p:ext uri="{BB962C8B-B14F-4D97-AF65-F5344CB8AC3E}">
        <p14:creationId xmlns:p14="http://schemas.microsoft.com/office/powerpoint/2010/main" val="67469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Box 19"/>
          <p:cNvSpPr txBox="1">
            <a:spLocks noChangeArrowheads="1"/>
          </p:cNvSpPr>
          <p:nvPr userDrawn="1"/>
        </p:nvSpPr>
        <p:spPr bwMode="auto">
          <a:xfrm>
            <a:off x="321087" y="2489548"/>
            <a:ext cx="5357183" cy="683264"/>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1" dirty="0" smtClean="0">
                <a:solidFill>
                  <a:schemeClr val="accent6"/>
                </a:solidFill>
                <a:latin typeface="+mn-lt"/>
              </a:rPr>
              <a:t>Jeff</a:t>
            </a:r>
            <a:r>
              <a:rPr lang="en-US" sz="2400" b="1" baseline="0" dirty="0" smtClean="0">
                <a:solidFill>
                  <a:schemeClr val="accent6"/>
                </a:solidFill>
                <a:latin typeface="+mn-lt"/>
              </a:rPr>
              <a:t> Ray</a:t>
            </a:r>
            <a:r>
              <a:rPr lang="en-US" sz="2400" b="1" dirty="0" smtClean="0">
                <a:solidFill>
                  <a:schemeClr val="accent6"/>
                </a:solidFill>
                <a:latin typeface="+mn-lt"/>
              </a:rPr>
              <a:t>, EIT</a:t>
            </a:r>
          </a:p>
          <a:p>
            <a:pPr marL="342900" indent="-342900" algn="l">
              <a:lnSpc>
                <a:spcPct val="70000"/>
              </a:lnSpc>
              <a:spcBef>
                <a:spcPct val="50000"/>
              </a:spcBef>
              <a:buFontTx/>
              <a:buNone/>
            </a:pPr>
            <a:r>
              <a:rPr lang="en-US" sz="1800" dirty="0" smtClean="0">
                <a:solidFill>
                  <a:schemeClr val="bg1">
                    <a:lumMod val="50000"/>
                  </a:schemeClr>
                </a:solidFill>
                <a:latin typeface="+mn-lt"/>
              </a:rPr>
              <a:t>Project Engineer, Treatment &amp; Recycle Engineering</a:t>
            </a:r>
          </a:p>
        </p:txBody>
      </p:sp>
      <p:sp>
        <p:nvSpPr>
          <p:cNvPr id="4" name="Title Placeholder 1"/>
          <p:cNvSpPr txBox="1">
            <a:spLocks/>
          </p:cNvSpPr>
          <p:nvPr userDrawn="1"/>
        </p:nvSpPr>
        <p:spPr>
          <a:xfrm>
            <a:off x="321087" y="152400"/>
            <a:ext cx="8464551" cy="1692773"/>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mj-lt"/>
                <a:ea typeface="+mj-ea"/>
                <a:cs typeface="+mj-cs"/>
              </a:rPr>
              <a:t>Broadband Access Points &amp; Programmable Logic Controllers Replacement – Phase 1 Project</a:t>
            </a:r>
          </a:p>
        </p:txBody>
      </p:sp>
      <p:sp>
        <p:nvSpPr>
          <p:cNvPr id="5" name="Date Placeholder 3"/>
          <p:cNvSpPr txBox="1">
            <a:spLocks/>
          </p:cNvSpPr>
          <p:nvPr userDrawn="1"/>
        </p:nvSpPr>
        <p:spPr>
          <a:xfrm>
            <a:off x="6895301" y="5555623"/>
            <a:ext cx="2116077" cy="191954"/>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srgbClr val="0070C0"/>
                </a:solidFill>
                <a:effectLst/>
                <a:uLnTx/>
                <a:uFillTx/>
                <a:latin typeface="+mn-lt"/>
                <a:ea typeface="+mn-ea"/>
                <a:cs typeface="Arial" pitchFamily="34" charset="0"/>
              </a:rPr>
              <a:t>February 19, 2014</a:t>
            </a:r>
            <a:endParaRPr kumimoji="0" lang="en-US" sz="1600" b="1" i="0" u="none" strike="noStrike" kern="1200" cap="none" spc="0" normalizeH="0" baseline="0" noProof="0" dirty="0">
              <a:ln>
                <a:noFill/>
              </a:ln>
              <a:solidFill>
                <a:srgbClr val="0070C0"/>
              </a:solidFill>
              <a:effectLst/>
              <a:uLnTx/>
              <a:uFillTx/>
              <a:latin typeface="+mn-lt"/>
              <a:ea typeface="+mn-ea"/>
              <a:cs typeface="Arial" pitchFamily="34" charset="0"/>
            </a:endParaRPr>
          </a:p>
        </p:txBody>
      </p:sp>
      <p:sp>
        <p:nvSpPr>
          <p:cNvPr id="6" name="Text Box 18"/>
          <p:cNvSpPr txBox="1">
            <a:spLocks noChangeArrowheads="1"/>
          </p:cNvSpPr>
          <p:nvPr userDrawn="1"/>
        </p:nvSpPr>
        <p:spPr bwMode="auto">
          <a:xfrm>
            <a:off x="191409" y="6425398"/>
            <a:ext cx="7761930" cy="461665"/>
          </a:xfrm>
          <a:prstGeom prst="rect">
            <a:avLst/>
          </a:prstGeom>
          <a:noFill/>
          <a:ln w="9525">
            <a:noFill/>
            <a:miter lim="800000"/>
            <a:headEnd/>
            <a:tailEnd/>
          </a:ln>
          <a:effectLst/>
        </p:spPr>
        <p:txBody>
          <a:bodyPr wrap="square">
            <a:spAutoFit/>
          </a:bodyPr>
          <a:lstStyle/>
          <a:p>
            <a:pPr algn="r">
              <a:spcBef>
                <a:spcPct val="50000"/>
              </a:spcBef>
              <a:buFontTx/>
              <a:buNone/>
            </a:pPr>
            <a:r>
              <a:rPr lang="en-US" sz="2400" b="1" baseline="0" dirty="0" smtClean="0">
                <a:solidFill>
                  <a:schemeClr val="bg1"/>
                </a:solidFill>
                <a:effectLst>
                  <a:outerShdw blurRad="50800" dist="38100" dir="5400000" algn="t" rotWithShape="0">
                    <a:prstClr val="black">
                      <a:alpha val="40000"/>
                    </a:prstClr>
                  </a:outerShdw>
                </a:effectLst>
                <a:latin typeface="+mj-lt"/>
              </a:rPr>
              <a:t>Pre-submittal Conference </a:t>
            </a:r>
            <a:endParaRPr lang="en-US" sz="2400" b="1" dirty="0">
              <a:solidFill>
                <a:schemeClr val="bg1"/>
              </a:solidFill>
              <a:effectLst>
                <a:outerShdw blurRad="50800" dist="38100" dir="5400000" algn="t" rotWithShape="0">
                  <a:prstClr val="black">
                    <a:alpha val="40000"/>
                  </a:prstClr>
                </a:outerShdw>
              </a:effectLst>
              <a:latin typeface="+mj-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Content Placeholder 2"/>
          <p:cNvSpPr>
            <a:spLocks noGrp="1"/>
          </p:cNvSpPr>
          <p:nvPr>
            <p:ph idx="1"/>
          </p:nvPr>
        </p:nvSpPr>
        <p:spPr>
          <a:xfrm>
            <a:off x="3575050" y="273050"/>
            <a:ext cx="5111750" cy="5681183"/>
          </a:xfrm>
          <a:prstGeom prst="rect">
            <a:avLst/>
          </a:prstGeo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512044"/>
          </a:xfrm>
          <a:prstGeom prst="rect">
            <a:avLst/>
          </a:prstGeo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65629"/>
          </a:xfrm>
          <a:prstGeom prst="rect">
            <a:avLst/>
          </a:prstGeo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4638"/>
            <a:ext cx="8542422" cy="1143000"/>
          </a:xfrm>
          <a:prstGeom prst="rect">
            <a:avLst/>
          </a:prstGeom>
        </p:spPr>
        <p:txBody>
          <a:bodyPr/>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Vertical Text Placeholder 2"/>
          <p:cNvSpPr>
            <a:spLocks noGrp="1"/>
          </p:cNvSpPr>
          <p:nvPr>
            <p:ph type="body" orient="vert" idx="1"/>
          </p:nvPr>
        </p:nvSpPr>
        <p:spPr>
          <a:xfrm>
            <a:off x="457200" y="1600200"/>
            <a:ext cx="8229600" cy="4354033"/>
          </a:xfrm>
          <a:prstGeom prst="rect">
            <a:avLst/>
          </a:prstGeo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9"/>
            <a:ext cx="2057400" cy="5672506"/>
          </a:xfrm>
          <a:prstGeom prst="rect">
            <a:avLst/>
          </a:prstGeom>
        </p:spPr>
        <p:txBody>
          <a:bodyPr vert="eaVert"/>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Vertical Text Placeholder 2"/>
          <p:cNvSpPr>
            <a:spLocks noGrp="1"/>
          </p:cNvSpPr>
          <p:nvPr>
            <p:ph type="body" orient="vert" idx="1" hasCustomPrompt="1"/>
          </p:nvPr>
        </p:nvSpPr>
        <p:spPr>
          <a:xfrm>
            <a:off x="457200" y="274639"/>
            <a:ext cx="6019800" cy="5665418"/>
          </a:xfrm>
          <a:prstGeom prst="rect">
            <a:avLst/>
          </a:prstGeo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4637"/>
            <a:ext cx="8542422" cy="675389"/>
          </a:xfrm>
          <a:prstGeom prst="rect">
            <a:avLst/>
          </a:prstGeom>
        </p:spPr>
        <p:txBody>
          <a:bodyPr/>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Content Placeholder 2"/>
          <p:cNvSpPr>
            <a:spLocks noGrp="1"/>
          </p:cNvSpPr>
          <p:nvPr>
            <p:ph idx="1"/>
          </p:nvPr>
        </p:nvSpPr>
        <p:spPr>
          <a:xfrm>
            <a:off x="457200" y="985652"/>
            <a:ext cx="8229600" cy="4975669"/>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4638"/>
            <a:ext cx="8542422" cy="675204"/>
          </a:xfrm>
          <a:prstGeom prst="rect">
            <a:avLst/>
          </a:prstGeom>
        </p:spPr>
        <p:txBody>
          <a:bodyPr/>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Content Placeholder 2"/>
          <p:cNvSpPr>
            <a:spLocks noGrp="1"/>
          </p:cNvSpPr>
          <p:nvPr>
            <p:ph idx="1"/>
          </p:nvPr>
        </p:nvSpPr>
        <p:spPr>
          <a:xfrm>
            <a:off x="457200" y="1600201"/>
            <a:ext cx="8229600" cy="4368208"/>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ubtitle 2"/>
          <p:cNvSpPr>
            <a:spLocks noGrp="1"/>
          </p:cNvSpPr>
          <p:nvPr>
            <p:ph type="subTitle" idx="13" hasCustomPrompt="1"/>
          </p:nvPr>
        </p:nvSpPr>
        <p:spPr>
          <a:xfrm>
            <a:off x="457200" y="977704"/>
            <a:ext cx="8539090" cy="445459"/>
          </a:xfrm>
          <a:prstGeom prst="rect">
            <a:avLst/>
          </a:prstGeom>
        </p:spPr>
        <p:txBody>
          <a:bodyPr>
            <a:normAutofit/>
          </a:bodyPr>
          <a:lstStyle>
            <a:lvl1pPr marL="0" indent="0" algn="l">
              <a:buNone/>
              <a:defRPr sz="2400" b="1">
                <a:solidFill>
                  <a:schemeClr val="accent6"/>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4638"/>
            <a:ext cx="8542422" cy="674931"/>
          </a:xfrm>
          <a:prstGeom prst="rect">
            <a:avLst/>
          </a:prstGeom>
        </p:spPr>
        <p:txBody>
          <a:bodyPr/>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Content Placeholder 2"/>
          <p:cNvSpPr>
            <a:spLocks noGrp="1"/>
          </p:cNvSpPr>
          <p:nvPr>
            <p:ph sz="half" idx="1"/>
          </p:nvPr>
        </p:nvSpPr>
        <p:spPr>
          <a:xfrm>
            <a:off x="457200" y="985736"/>
            <a:ext cx="4038600" cy="4975585"/>
          </a:xfrm>
          <a:prstGeom prst="rect">
            <a:avLst/>
          </a:prstGeo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84738"/>
            <a:ext cx="4038600" cy="4983672"/>
          </a:xfrm>
          <a:prstGeom prst="rect">
            <a:avLst/>
          </a:prstGeo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7" name="Title 7"/>
          <p:cNvSpPr>
            <a:spLocks noGrp="1"/>
          </p:cNvSpPr>
          <p:nvPr userDrawn="1">
            <p:ph type="title"/>
          </p:nvPr>
        </p:nvSpPr>
        <p:spPr>
          <a:xfrm>
            <a:off x="2861863" y="274638"/>
            <a:ext cx="6137758" cy="1143000"/>
          </a:xfrm>
          <a:prstGeom prst="rect">
            <a:avLst/>
          </a:prstGeom>
        </p:spPr>
        <p:txBody>
          <a:bodyPr/>
          <a:lstStyle>
            <a:lvl1pPr>
              <a:defRPr b="1">
                <a:solidFill>
                  <a:schemeClr val="bg1">
                    <a:lumMod val="50000"/>
                  </a:schemeClr>
                </a:solidFill>
                <a:latin typeface="Calibri" pitchFamily="34" charset="0"/>
              </a:defRPr>
            </a:lvl1pPr>
          </a:lstStyle>
          <a:p>
            <a:endParaRPr lang="en-US" dirty="0"/>
          </a:p>
        </p:txBody>
      </p:sp>
      <p:sp>
        <p:nvSpPr>
          <p:cNvPr id="9" name="Content Placeholder 12"/>
          <p:cNvSpPr>
            <a:spLocks noGrp="1"/>
          </p:cNvSpPr>
          <p:nvPr userDrawn="1">
            <p:ph sz="quarter" idx="4"/>
          </p:nvPr>
        </p:nvSpPr>
        <p:spPr>
          <a:xfrm>
            <a:off x="2861863" y="1863177"/>
            <a:ext cx="6146291" cy="4083968"/>
          </a:xfrm>
          <a:prstGeom prst="rect">
            <a:avLst/>
          </a:prstGeom>
        </p:spPr>
        <p:txBody>
          <a:bodyPr/>
          <a:lstStyle>
            <a:lvl1pPr>
              <a:defRPr>
                <a:latin typeface="Calibri" pitchFamily="34" charset="0"/>
              </a:defRPr>
            </a:lvl1pPr>
          </a:lstStyle>
          <a:p>
            <a:endParaRPr lang="en-US" dirty="0"/>
          </a:p>
        </p:txBody>
      </p:sp>
      <p:sp>
        <p:nvSpPr>
          <p:cNvPr id="8" name="Rectangle 7"/>
          <p:cNvSpPr/>
          <p:nvPr userDrawn="1"/>
        </p:nvSpPr>
        <p:spPr>
          <a:xfrm>
            <a:off x="0" y="0"/>
            <a:ext cx="2715768" cy="6309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p:cNvSpPr>
            <a:spLocks noGrp="1" noChangeAspect="1"/>
          </p:cNvSpPr>
          <p:nvPr>
            <p:ph type="pic" idx="1"/>
          </p:nvPr>
        </p:nvSpPr>
        <p:spPr>
          <a:xfrm>
            <a:off x="0" y="-1"/>
            <a:ext cx="2719478" cy="6310314"/>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Subtitle 2"/>
          <p:cNvSpPr>
            <a:spLocks noGrp="1"/>
          </p:cNvSpPr>
          <p:nvPr>
            <p:ph type="subTitle" idx="13" hasCustomPrompt="1"/>
          </p:nvPr>
        </p:nvSpPr>
        <p:spPr>
          <a:xfrm>
            <a:off x="2863515" y="1416289"/>
            <a:ext cx="6135012" cy="446887"/>
          </a:xfrm>
          <a:prstGeom prst="rect">
            <a:avLst/>
          </a:prstGeom>
        </p:spPr>
        <p:txBody>
          <a:bodyPr>
            <a:normAutofit/>
          </a:bodyPr>
          <a:lstStyle>
            <a:lvl1pPr marL="0" indent="0" algn="l">
              <a:buNone/>
              <a:defRPr sz="2400" b="1">
                <a:solidFill>
                  <a:schemeClr val="accent6"/>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361121"/>
          </a:xfrm>
          <a:prstGeom prst="rect">
            <a:avLst/>
          </a:prstGeo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368209"/>
          </a:xfrm>
          <a:prstGeom prst="rect">
            <a:avLst/>
          </a:prstGeo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457199" y="274638"/>
            <a:ext cx="8542422" cy="675204"/>
          </a:xfrm>
          <a:prstGeom prst="rect">
            <a:avLst/>
          </a:prstGeom>
        </p:spPr>
        <p:txBody>
          <a:bodyPr/>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
        <p:nvSpPr>
          <p:cNvPr id="7" name="Subtitle 2"/>
          <p:cNvSpPr>
            <a:spLocks noGrp="1"/>
          </p:cNvSpPr>
          <p:nvPr>
            <p:ph type="subTitle" idx="13" hasCustomPrompt="1"/>
          </p:nvPr>
        </p:nvSpPr>
        <p:spPr>
          <a:xfrm>
            <a:off x="457200" y="977704"/>
            <a:ext cx="8539090" cy="445459"/>
          </a:xfrm>
          <a:prstGeom prst="rect">
            <a:avLst/>
          </a:prstGeom>
        </p:spPr>
        <p:txBody>
          <a:bodyPr>
            <a:normAutofit/>
          </a:bodyPr>
          <a:lstStyle>
            <a:lvl1pPr marL="0" indent="0" algn="l">
              <a:buNone/>
              <a:defRPr sz="2400" b="1">
                <a:solidFill>
                  <a:schemeClr val="accent6"/>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2599"/>
            <a:ext cx="4040188" cy="639762"/>
          </a:xfrm>
          <a:prstGeom prst="rect">
            <a:avLst/>
          </a:prstGeom>
        </p:spPr>
        <p:txBody>
          <a:bodyPr anchor="b"/>
          <a:lstStyle>
            <a:lvl1pPr marL="0" indent="0">
              <a:buNone/>
              <a:defRPr sz="2400" b="1">
                <a:solidFill>
                  <a:schemeClr val="accent6"/>
                </a:solidFill>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1652361"/>
            <a:ext cx="4040188" cy="4285301"/>
          </a:xfrm>
          <a:prstGeom prst="rect">
            <a:avLst/>
          </a:prstGeo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12599"/>
            <a:ext cx="4041775" cy="639762"/>
          </a:xfrm>
          <a:prstGeom prst="rect">
            <a:avLst/>
          </a:prstGeom>
        </p:spPr>
        <p:txBody>
          <a:bodyPr anchor="b"/>
          <a:lstStyle>
            <a:lvl1pPr marL="0" indent="0">
              <a:buNone/>
              <a:defRPr sz="2400" b="1">
                <a:solidFill>
                  <a:schemeClr val="accent6"/>
                </a:solidFill>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1652361"/>
            <a:ext cx="4041775" cy="4285301"/>
          </a:xfrm>
          <a:prstGeom prst="rect">
            <a:avLst/>
          </a:prstGeo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457199" y="274638"/>
            <a:ext cx="8542422" cy="675204"/>
          </a:xfrm>
          <a:prstGeom prst="rect">
            <a:avLst/>
          </a:prstGeom>
        </p:spPr>
        <p:txBody>
          <a:bodyPr/>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4638"/>
            <a:ext cx="8542422" cy="1143000"/>
          </a:xfrm>
          <a:prstGeom prst="rect">
            <a:avLst/>
          </a:prstGeom>
        </p:spPr>
        <p:txBody>
          <a:bodyPr/>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mainBKGwmrc1-01.png"/>
          <p:cNvPicPr>
            <a:picLocks noChangeAspect="1"/>
          </p:cNvPicPr>
          <p:nvPr/>
        </p:nvPicPr>
        <p:blipFill>
          <a:blip r:embed="rId3" cstate="print"/>
          <a:stretch>
            <a:fillRect/>
          </a:stretch>
        </p:blipFill>
        <p:spPr>
          <a:xfrm>
            <a:off x="0" y="0"/>
            <a:ext cx="9144000" cy="6864096"/>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Lst>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mainFooterwmrc-02.png"/>
          <p:cNvPicPr>
            <a:picLocks noChangeAspect="1"/>
          </p:cNvPicPr>
          <p:nvPr/>
        </p:nvPicPr>
        <p:blipFill>
          <a:blip r:embed="rId14" cstate="print"/>
          <a:stretch>
            <a:fillRect/>
          </a:stretch>
        </p:blipFill>
        <p:spPr>
          <a:xfrm>
            <a:off x="0" y="708"/>
            <a:ext cx="9144000" cy="6857291"/>
          </a:xfrm>
          <a:prstGeom prst="rect">
            <a:avLst/>
          </a:prstGeom>
        </p:spPr>
      </p:pic>
      <p:sp>
        <p:nvSpPr>
          <p:cNvPr id="13" name="Date Placeholder 3"/>
          <p:cNvSpPr txBox="1">
            <a:spLocks/>
          </p:cNvSpPr>
          <p:nvPr/>
        </p:nvSpPr>
        <p:spPr>
          <a:xfrm>
            <a:off x="7566485" y="83762"/>
            <a:ext cx="1577515"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en-US" sz="1200" b="1" noProof="0" dirty="0" smtClean="0">
                <a:latin typeface="Calibri" pitchFamily="34" charset="0"/>
              </a:rPr>
              <a:t>February</a:t>
            </a:r>
            <a:r>
              <a:rPr lang="en-US" sz="1200" b="1" baseline="0" noProof="0" dirty="0" smtClean="0">
                <a:latin typeface="Calibri" pitchFamily="34" charset="0"/>
              </a:rPr>
              <a:t> 19, 2014</a:t>
            </a:r>
            <a:endParaRPr lang="en-US" sz="1200" b="1" noProof="0" dirty="0">
              <a:latin typeface="Calibri" pitchFamily="34" charset="0"/>
            </a:endParaRPr>
          </a:p>
        </p:txBody>
      </p:sp>
      <p:sp>
        <p:nvSpPr>
          <p:cNvPr id="15" name="Rectangle 12"/>
          <p:cNvSpPr>
            <a:spLocks noChangeArrowheads="1"/>
          </p:cNvSpPr>
          <p:nvPr/>
        </p:nvSpPr>
        <p:spPr bwMode="auto">
          <a:xfrm>
            <a:off x="0" y="6389334"/>
            <a:ext cx="6935351" cy="468665"/>
          </a:xfrm>
          <a:prstGeom prst="rect">
            <a:avLst/>
          </a:prstGeom>
          <a:noFill/>
          <a:ln w="9525">
            <a:noFill/>
            <a:miter lim="800000"/>
            <a:headEnd/>
            <a:tailEnd/>
          </a:ln>
          <a:effectLst/>
        </p:spPr>
        <p:txBody>
          <a:bodyPr/>
          <a:lstStyle/>
          <a:p>
            <a:pPr>
              <a:spcBef>
                <a:spcPct val="0"/>
              </a:spcBef>
              <a:buFontTx/>
              <a:buNone/>
            </a:pPr>
            <a:r>
              <a:rPr lang="en-US" sz="1800" b="1" dirty="0" smtClean="0">
                <a:solidFill>
                  <a:schemeClr val="bg1">
                    <a:lumMod val="50000"/>
                  </a:schemeClr>
                </a:solidFill>
                <a:effectLst>
                  <a:glow rad="101600">
                    <a:schemeClr val="bg1">
                      <a:lumMod val="95000"/>
                      <a:alpha val="60000"/>
                    </a:schemeClr>
                  </a:glow>
                  <a:innerShdw blurRad="114300">
                    <a:prstClr val="black"/>
                  </a:innerShdw>
                  <a:reflection blurRad="6350" stA="55000" endA="300" endPos="45500" dir="5400000" sy="-100000" algn="bl" rotWithShape="0"/>
                </a:effectLst>
                <a:latin typeface="Calibri" pitchFamily="34" charset="0"/>
              </a:rPr>
              <a:t>Broadband Access Points &amp; PLCs Replacement – Phase 1</a:t>
            </a:r>
            <a:endParaRPr lang="en-US" sz="1800" b="1" dirty="0">
              <a:solidFill>
                <a:schemeClr val="bg1">
                  <a:lumMod val="50000"/>
                </a:schemeClr>
              </a:solidFill>
              <a:effectLst>
                <a:glow rad="101600">
                  <a:schemeClr val="bg1">
                    <a:lumMod val="95000"/>
                    <a:alpha val="60000"/>
                  </a:schemeClr>
                </a:glow>
                <a:innerShdw blurRad="114300">
                  <a:prstClr val="black"/>
                </a:innerShdw>
                <a:reflection blurRad="6350" stA="55000" endA="300" endPos="45500" dir="5400000" sy="-100000" algn="bl" rotWithShape="0"/>
              </a:effectLst>
              <a:latin typeface="Calibri" pitchFamily="34" charset="0"/>
            </a:endParaRPr>
          </a:p>
        </p:txBody>
      </p:sp>
      <p:sp>
        <p:nvSpPr>
          <p:cNvPr id="17" name="Rectangle 10"/>
          <p:cNvSpPr>
            <a:spLocks noChangeArrowheads="1"/>
          </p:cNvSpPr>
          <p:nvPr/>
        </p:nvSpPr>
        <p:spPr bwMode="auto">
          <a:xfrm>
            <a:off x="6784708" y="6243744"/>
            <a:ext cx="903471" cy="216390"/>
          </a:xfrm>
          <a:prstGeom prst="rect">
            <a:avLst/>
          </a:prstGeom>
          <a:noFill/>
          <a:ln w="9525">
            <a:noFill/>
            <a:miter lim="800000"/>
            <a:headEnd/>
            <a:tailEnd/>
          </a:ln>
          <a:effectLst/>
        </p:spPr>
        <p:txBody>
          <a:bodyPr/>
          <a:lstStyle/>
          <a:p>
            <a:pPr algn="l">
              <a:spcBef>
                <a:spcPct val="0"/>
              </a:spcBef>
              <a:buFontTx/>
              <a:buNone/>
            </a:pPr>
            <a:r>
              <a:rPr lang="en-US" sz="1200" b="1" dirty="0">
                <a:solidFill>
                  <a:schemeClr val="bg1"/>
                </a:solidFill>
                <a:latin typeface="Arial" charset="0"/>
              </a:rPr>
              <a:t>Page </a:t>
            </a:r>
            <a:fld id="{F31E7ECC-B9C9-4914-948A-880332F23CFE}" type="slidenum">
              <a:rPr lang="en-US" sz="1200" b="1" smtClean="0">
                <a:solidFill>
                  <a:schemeClr val="bg1"/>
                </a:solidFill>
                <a:latin typeface="Arial" charset="0"/>
              </a:rPr>
              <a:pPr algn="l">
                <a:spcBef>
                  <a:spcPct val="0"/>
                </a:spcBef>
                <a:buFontTx/>
                <a:buNone/>
              </a:pPr>
              <a:t>‹#›</a:t>
            </a:fld>
            <a:r>
              <a:rPr lang="en-US" sz="1200" b="1" dirty="0" smtClean="0">
                <a:solidFill>
                  <a:schemeClr val="bg1"/>
                </a:solidFill>
                <a:latin typeface="Arial" charset="0"/>
              </a:rPr>
              <a:t> </a:t>
            </a:r>
            <a:endParaRPr lang="en-US" sz="1200" b="1" dirty="0">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684" r:id="rId1"/>
    <p:sldLayoutId id="2147483702" r:id="rId2"/>
    <p:sldLayoutId id="2147483686" r:id="rId3"/>
    <p:sldLayoutId id="2147483704" r:id="rId4"/>
    <p:sldLayoutId id="2147483703"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Cont.</a:t>
            </a:r>
            <a:endParaRPr lang="en-US" dirty="0"/>
          </a:p>
        </p:txBody>
      </p:sp>
      <p:sp>
        <p:nvSpPr>
          <p:cNvPr id="3" name="Content Placeholder 2"/>
          <p:cNvSpPr>
            <a:spLocks noGrp="1"/>
          </p:cNvSpPr>
          <p:nvPr>
            <p:ph idx="1"/>
          </p:nvPr>
        </p:nvSpPr>
        <p:spPr>
          <a:xfrm>
            <a:off x="476250" y="1257300"/>
            <a:ext cx="8229600" cy="4438649"/>
          </a:xfrm>
        </p:spPr>
        <p:txBody>
          <a:bodyPr/>
          <a:lstStyle/>
          <a:p>
            <a:pPr lvl="0"/>
            <a:r>
              <a:rPr lang="en-US" sz="2400" dirty="0" smtClean="0"/>
              <a:t>Radio </a:t>
            </a:r>
            <a:r>
              <a:rPr lang="en-US" sz="2400" dirty="0"/>
              <a:t>communication system will allow for future remote calibration of field monitoring and control equipment </a:t>
            </a:r>
            <a:r>
              <a:rPr lang="en-US" sz="2400" dirty="0" smtClean="0"/>
              <a:t>and </a:t>
            </a:r>
            <a:r>
              <a:rPr lang="en-US" sz="2400" dirty="0"/>
              <a:t>reduction of time for signals to be received / transmitted for pump stations</a:t>
            </a:r>
          </a:p>
          <a:p>
            <a:pPr lvl="0"/>
            <a:r>
              <a:rPr lang="en-US" sz="2400" dirty="0"/>
              <a:t>Conduct </a:t>
            </a:r>
            <a:r>
              <a:rPr lang="en-US" sz="2400" dirty="0" smtClean="0"/>
              <a:t>radio </a:t>
            </a:r>
            <a:r>
              <a:rPr lang="en-US" sz="2400" dirty="0"/>
              <a:t>path study for each site location, and field verify each site location for acceptable signal </a:t>
            </a:r>
            <a:r>
              <a:rPr lang="en-US" sz="2400" dirty="0" smtClean="0"/>
              <a:t>strength</a:t>
            </a:r>
          </a:p>
          <a:p>
            <a:pPr lvl="0"/>
            <a:r>
              <a:rPr lang="en-US" sz="2400" dirty="0"/>
              <a:t>Conduct radio path study to address and correct any issues, including, but not limited to, instances where signal strength is inadequate for proper operation of transmitting data across radio system</a:t>
            </a:r>
          </a:p>
          <a:p>
            <a:pPr lvl="0"/>
            <a:r>
              <a:rPr lang="en-US" sz="2400" dirty="0"/>
              <a:t>Conduct radio path studies that include investigation of redundant / alternate paths for each repeater site</a:t>
            </a:r>
          </a:p>
          <a:p>
            <a:endParaRPr lang="en-US" dirty="0"/>
          </a:p>
        </p:txBody>
      </p:sp>
    </p:spTree>
    <p:extLst>
      <p:ext uri="{BB962C8B-B14F-4D97-AF65-F5344CB8AC3E}">
        <p14:creationId xmlns:p14="http://schemas.microsoft.com/office/powerpoint/2010/main" val="2541495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Cont.</a:t>
            </a:r>
            <a:endParaRPr lang="en-US" dirty="0"/>
          </a:p>
        </p:txBody>
      </p:sp>
      <p:sp>
        <p:nvSpPr>
          <p:cNvPr id="3" name="Content Placeholder 2"/>
          <p:cNvSpPr>
            <a:spLocks noGrp="1"/>
          </p:cNvSpPr>
          <p:nvPr>
            <p:ph idx="1"/>
          </p:nvPr>
        </p:nvSpPr>
        <p:spPr>
          <a:xfrm>
            <a:off x="447675" y="1285876"/>
            <a:ext cx="8229600" cy="4368208"/>
          </a:xfrm>
        </p:spPr>
        <p:txBody>
          <a:bodyPr/>
          <a:lstStyle/>
          <a:p>
            <a:pPr lvl="0"/>
            <a:r>
              <a:rPr lang="en-US" sz="2400" dirty="0" smtClean="0"/>
              <a:t>Replacement </a:t>
            </a:r>
            <a:r>
              <a:rPr lang="en-US" sz="2400" dirty="0"/>
              <a:t>of radios </a:t>
            </a:r>
            <a:r>
              <a:rPr lang="en-US" sz="2400" dirty="0" smtClean="0"/>
              <a:t>and PLCs for </a:t>
            </a:r>
            <a:r>
              <a:rPr lang="en-US" sz="2400" dirty="0"/>
              <a:t>approximately 100 primary water and booster pump stations, and </a:t>
            </a:r>
            <a:r>
              <a:rPr lang="en-US" sz="2400" dirty="0" err="1"/>
              <a:t>SCADAPack</a:t>
            </a:r>
            <a:r>
              <a:rPr lang="en-US" sz="2400" dirty="0"/>
              <a:t> controllers at approximately 25 District Special Project (DSP) facilities</a:t>
            </a:r>
          </a:p>
          <a:p>
            <a:pPr lvl="0"/>
            <a:r>
              <a:rPr lang="en-US" sz="2400" dirty="0"/>
              <a:t>Control Narrative </a:t>
            </a:r>
            <a:r>
              <a:rPr lang="en-US" sz="2400" dirty="0" smtClean="0"/>
              <a:t>and </a:t>
            </a:r>
            <a:r>
              <a:rPr lang="en-US" sz="2400" dirty="0"/>
              <a:t>Performance </a:t>
            </a:r>
            <a:r>
              <a:rPr lang="en-US" sz="2400" dirty="0" smtClean="0"/>
              <a:t>Spec. </a:t>
            </a:r>
            <a:r>
              <a:rPr lang="en-US" sz="2400" dirty="0"/>
              <a:t>may be required</a:t>
            </a:r>
          </a:p>
          <a:p>
            <a:pPr lvl="0"/>
            <a:r>
              <a:rPr lang="en-US" sz="2400" dirty="0"/>
              <a:t>Miscellaneous civil site and improvements work</a:t>
            </a:r>
          </a:p>
          <a:p>
            <a:pPr lvl="0"/>
            <a:r>
              <a:rPr lang="en-US" sz="2400" dirty="0"/>
              <a:t>P</a:t>
            </a:r>
            <a:r>
              <a:rPr lang="en-US" sz="2400" dirty="0" smtClean="0"/>
              <a:t>roject </a:t>
            </a:r>
            <a:r>
              <a:rPr lang="en-US" sz="2400" dirty="0"/>
              <a:t>upgrades </a:t>
            </a:r>
            <a:r>
              <a:rPr lang="en-US" sz="2400" dirty="0" smtClean="0"/>
              <a:t>to </a:t>
            </a:r>
            <a:r>
              <a:rPr lang="en-US" sz="2400" dirty="0"/>
              <a:t>increase efficiency by developing standardized, automated control strategies for starting / stopping pumps based on equipment efficiency, customer demand patterns and energy costs, as well as allow </a:t>
            </a:r>
            <a:r>
              <a:rPr lang="en-US" sz="2400" dirty="0" smtClean="0"/>
              <a:t>for remote </a:t>
            </a:r>
            <a:r>
              <a:rPr lang="en-US" sz="2400" dirty="0"/>
              <a:t>programming of PLCs</a:t>
            </a:r>
          </a:p>
          <a:p>
            <a:endParaRPr lang="en-US" dirty="0" smtClean="0"/>
          </a:p>
          <a:p>
            <a:endParaRPr lang="en-US" dirty="0"/>
          </a:p>
        </p:txBody>
      </p:sp>
    </p:spTree>
    <p:extLst>
      <p:ext uri="{BB962C8B-B14F-4D97-AF65-F5344CB8AC3E}">
        <p14:creationId xmlns:p14="http://schemas.microsoft.com/office/powerpoint/2010/main" val="2541495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6" descr="question%20mark%2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4480" y="1354540"/>
            <a:ext cx="349504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613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88" y="274638"/>
            <a:ext cx="8542422" cy="675204"/>
          </a:xfrm>
        </p:spPr>
        <p:txBody>
          <a:bodyPr/>
          <a:lstStyle/>
          <a:p>
            <a:r>
              <a:rPr lang="en-US" dirty="0" smtClean="0"/>
              <a:t>Introduction</a:t>
            </a:r>
            <a:endParaRPr lang="en-US" dirty="0"/>
          </a:p>
        </p:txBody>
      </p:sp>
      <p:sp>
        <p:nvSpPr>
          <p:cNvPr id="3" name="Content Placeholder 2"/>
          <p:cNvSpPr>
            <a:spLocks noGrp="1"/>
          </p:cNvSpPr>
          <p:nvPr>
            <p:ph idx="1"/>
          </p:nvPr>
        </p:nvSpPr>
        <p:spPr>
          <a:xfrm>
            <a:off x="457199" y="1342623"/>
            <a:ext cx="8229600" cy="4368208"/>
          </a:xfrm>
        </p:spPr>
        <p:txBody>
          <a:bodyPr/>
          <a:lstStyle/>
          <a:p>
            <a:r>
              <a:rPr lang="en-US" dirty="0" smtClean="0"/>
              <a:t>Sign attendance sheet</a:t>
            </a:r>
          </a:p>
          <a:p>
            <a:pPr marL="342900" lvl="1" indent="-342900">
              <a:buFont typeface="Arial" pitchFamily="34" charset="0"/>
              <a:buChar char="•"/>
            </a:pPr>
            <a:r>
              <a:rPr lang="en-US" sz="3200" dirty="0" smtClean="0"/>
              <a:t>Owner:</a:t>
            </a:r>
          </a:p>
          <a:p>
            <a:pPr marL="914400" lvl="2" indent="-514350">
              <a:spcBef>
                <a:spcPts val="1800"/>
              </a:spcBef>
              <a:buFont typeface="Wingdings" panose="05000000000000000000" pitchFamily="2" charset="2"/>
              <a:buChar char="Ø"/>
            </a:pPr>
            <a:r>
              <a:rPr lang="en-US" sz="2800" dirty="0" smtClean="0"/>
              <a:t>Jeff </a:t>
            </a:r>
            <a:r>
              <a:rPr lang="en-US" sz="2800" dirty="0"/>
              <a:t>Ray </a:t>
            </a:r>
            <a:r>
              <a:rPr lang="en-US" sz="2800" dirty="0" smtClean="0"/>
              <a:t>– Project Engineer</a:t>
            </a:r>
          </a:p>
          <a:p>
            <a:pPr marL="400050" lvl="2" indent="0">
              <a:spcAft>
                <a:spcPts val="1200"/>
              </a:spcAft>
              <a:buNone/>
            </a:pPr>
            <a:r>
              <a:rPr lang="en-US" sz="2800" dirty="0"/>
              <a:t>	</a:t>
            </a:r>
            <a:r>
              <a:rPr lang="en-US" sz="2800" dirty="0" smtClean="0"/>
              <a:t>SAWS </a:t>
            </a:r>
            <a:r>
              <a:rPr lang="en-US" sz="2800" dirty="0"/>
              <a:t>Treatment &amp; Recycle </a:t>
            </a:r>
            <a:r>
              <a:rPr lang="en-US" sz="2800" dirty="0" smtClean="0"/>
              <a:t>Engineering</a:t>
            </a:r>
          </a:p>
          <a:p>
            <a:pPr marL="914400" lvl="2" indent="-514350">
              <a:buFont typeface="Wingdings" panose="05000000000000000000" pitchFamily="2" charset="2"/>
              <a:buChar char="Ø"/>
            </a:pPr>
            <a:r>
              <a:rPr lang="en-US" sz="2800" dirty="0" smtClean="0"/>
              <a:t>Marc Ripley – Contract Administrator</a:t>
            </a:r>
          </a:p>
          <a:p>
            <a:pPr marL="400050" lvl="2" indent="0">
              <a:buNone/>
            </a:pPr>
            <a:r>
              <a:rPr lang="en-US" sz="2800" dirty="0"/>
              <a:t>	</a:t>
            </a:r>
            <a:r>
              <a:rPr lang="en-US" sz="2800" dirty="0" smtClean="0"/>
              <a:t>SAWS </a:t>
            </a:r>
            <a:r>
              <a:rPr lang="en-US" sz="2800" dirty="0"/>
              <a:t>Contracting</a:t>
            </a:r>
          </a:p>
          <a:p>
            <a:endParaRPr lang="en-US" dirty="0"/>
          </a:p>
        </p:txBody>
      </p:sp>
    </p:spTree>
    <p:extLst>
      <p:ext uri="{BB962C8B-B14F-4D97-AF65-F5344CB8AC3E}">
        <p14:creationId xmlns:p14="http://schemas.microsoft.com/office/powerpoint/2010/main" val="197928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p:cNvGraphicFramePr>
          <p:nvPr>
            <p:extLst>
              <p:ext uri="{D42A27DB-BD31-4B8C-83A1-F6EECF244321}">
                <p14:modId xmlns:p14="http://schemas.microsoft.com/office/powerpoint/2010/main" val="3258588811"/>
              </p:ext>
            </p:extLst>
          </p:nvPr>
        </p:nvGraphicFramePr>
        <p:xfrm>
          <a:off x="381000" y="1295400"/>
          <a:ext cx="8458200" cy="4343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a:spLocks noGrp="1"/>
          </p:cNvSpPr>
          <p:nvPr>
            <p:ph type="title"/>
          </p:nvPr>
        </p:nvSpPr>
        <p:spPr>
          <a:xfrm>
            <a:off x="293426" y="301934"/>
            <a:ext cx="8542422" cy="675204"/>
          </a:xfrm>
        </p:spPr>
        <p:txBody>
          <a:bodyPr/>
          <a:lstStyle/>
          <a:p>
            <a:r>
              <a:rPr lang="en-US" dirty="0" smtClean="0"/>
              <a:t>RFQ Schedule</a:t>
            </a:r>
            <a:endParaRPr lang="en-US" dirty="0"/>
          </a:p>
        </p:txBody>
      </p:sp>
    </p:spTree>
    <p:extLst>
      <p:ext uri="{BB962C8B-B14F-4D97-AF65-F5344CB8AC3E}">
        <p14:creationId xmlns:p14="http://schemas.microsoft.com/office/powerpoint/2010/main" val="2590982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of Contact for Questions</a:t>
            </a:r>
          </a:p>
        </p:txBody>
      </p:sp>
      <p:sp>
        <p:nvSpPr>
          <p:cNvPr id="3" name="Content Placeholder 2"/>
          <p:cNvSpPr>
            <a:spLocks noGrp="1"/>
          </p:cNvSpPr>
          <p:nvPr>
            <p:ph idx="1"/>
          </p:nvPr>
        </p:nvSpPr>
        <p:spPr>
          <a:xfrm>
            <a:off x="457199" y="1231710"/>
            <a:ext cx="8229600" cy="4718713"/>
          </a:xfrm>
        </p:spPr>
        <p:txBody>
          <a:bodyPr/>
          <a:lstStyle/>
          <a:p>
            <a:pPr marL="0" indent="0">
              <a:buNone/>
            </a:pPr>
            <a:r>
              <a:rPr lang="en-US" b="1" dirty="0"/>
              <a:t>Marc Ripley – Contract Administrator</a:t>
            </a:r>
          </a:p>
          <a:p>
            <a:pPr marL="0" indent="0">
              <a:buNone/>
            </a:pPr>
            <a:endParaRPr lang="en-US" sz="2400" dirty="0"/>
          </a:p>
          <a:p>
            <a:pPr marL="0" indent="0">
              <a:buNone/>
            </a:pPr>
            <a:r>
              <a:rPr lang="en-US" sz="2800" dirty="0"/>
              <a:t>Fax: 210-233-3136		</a:t>
            </a:r>
          </a:p>
          <a:p>
            <a:pPr marL="0" indent="0">
              <a:buNone/>
            </a:pPr>
            <a:r>
              <a:rPr lang="en-US" sz="2800" dirty="0"/>
              <a:t>E-Mail: mripley@saws.org	</a:t>
            </a:r>
          </a:p>
          <a:p>
            <a:pPr marL="0" indent="0">
              <a:buNone/>
            </a:pPr>
            <a:r>
              <a:rPr lang="en-US" sz="2800" dirty="0"/>
              <a:t>Contracting Department</a:t>
            </a:r>
          </a:p>
          <a:p>
            <a:pPr marL="0" indent="0">
              <a:buNone/>
            </a:pPr>
            <a:r>
              <a:rPr lang="en-US" sz="2800" dirty="0"/>
              <a:t>2800 US HWY 281 N. San Antonio, TX 78212</a:t>
            </a:r>
          </a:p>
          <a:p>
            <a:pPr marL="0" indent="0">
              <a:buNone/>
            </a:pPr>
            <a:endParaRPr lang="en-US" sz="1800" dirty="0"/>
          </a:p>
          <a:p>
            <a:pPr marL="0" indent="0">
              <a:buNone/>
            </a:pPr>
            <a:r>
              <a:rPr lang="en-US" sz="2400" b="1" dirty="0"/>
              <a:t>Note</a:t>
            </a:r>
            <a:r>
              <a:rPr lang="en-US" sz="2400" dirty="0"/>
              <a:t>:  SAWS Project Managers and Engineers will  not respond to any questions submitted by phone and / or </a:t>
            </a:r>
            <a:r>
              <a:rPr lang="en-US" sz="2400" dirty="0" smtClean="0"/>
              <a:t>email </a:t>
            </a:r>
            <a:r>
              <a:rPr lang="en-US" sz="2400" dirty="0"/>
              <a:t>directly to them</a:t>
            </a:r>
          </a:p>
          <a:p>
            <a:endParaRPr lang="en-US" dirty="0"/>
          </a:p>
        </p:txBody>
      </p:sp>
    </p:spTree>
    <p:extLst>
      <p:ext uri="{BB962C8B-B14F-4D97-AF65-F5344CB8AC3E}">
        <p14:creationId xmlns:p14="http://schemas.microsoft.com/office/powerpoint/2010/main" val="3272055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a:xfrm>
            <a:off x="304800" y="260350"/>
            <a:ext cx="8921750" cy="654050"/>
          </a:xfrm>
          <a:noFill/>
        </p:spPr>
        <p:txBody>
          <a:bodyPr/>
          <a:lstStyle/>
          <a:p>
            <a:pPr eaLnBrk="1" hangingPunct="1"/>
            <a:r>
              <a:rPr lang="en-US" dirty="0" smtClean="0"/>
              <a:t>Evaluation Criteria</a:t>
            </a:r>
          </a:p>
        </p:txBody>
      </p:sp>
      <p:sp>
        <p:nvSpPr>
          <p:cNvPr id="5" name="Content Placeholder 3"/>
          <p:cNvSpPr>
            <a:spLocks noGrp="1"/>
          </p:cNvSpPr>
          <p:nvPr>
            <p:ph idx="1"/>
          </p:nvPr>
        </p:nvSpPr>
        <p:spPr>
          <a:xfrm>
            <a:off x="511175" y="1541463"/>
            <a:ext cx="8229600" cy="4368208"/>
          </a:xfrm>
        </p:spPr>
        <p:txBody>
          <a:bodyPr/>
          <a:lstStyle/>
          <a:p>
            <a:pPr lvl="0" eaLnBrk="0" fontAlgn="base" hangingPunct="0">
              <a:spcAft>
                <a:spcPts val="1200"/>
              </a:spcAft>
              <a:buFontTx/>
              <a:buChar char="•"/>
            </a:pPr>
            <a:r>
              <a:rPr lang="en-US" sz="3000" kern="0" dirty="0" smtClean="0">
                <a:solidFill>
                  <a:srgbClr val="000000"/>
                </a:solidFill>
                <a:latin typeface="Arial"/>
              </a:rPr>
              <a:t>Project Team Resumes and Experience in Similar Projects – </a:t>
            </a:r>
            <a:r>
              <a:rPr lang="en-US" sz="2800" kern="0" dirty="0" smtClean="0">
                <a:solidFill>
                  <a:srgbClr val="000099"/>
                </a:solidFill>
                <a:latin typeface="Arial"/>
              </a:rPr>
              <a:t>40 Points</a:t>
            </a:r>
          </a:p>
          <a:p>
            <a:pPr lvl="0" eaLnBrk="0" fontAlgn="base" hangingPunct="0">
              <a:spcAft>
                <a:spcPts val="1200"/>
              </a:spcAft>
              <a:buFontTx/>
              <a:buChar char="•"/>
            </a:pPr>
            <a:r>
              <a:rPr lang="en-US" sz="3000" kern="0" dirty="0" smtClean="0">
                <a:latin typeface="Arial"/>
              </a:rPr>
              <a:t>Project Approach – </a:t>
            </a:r>
            <a:r>
              <a:rPr lang="en-US" sz="2800" kern="0" dirty="0" smtClean="0">
                <a:solidFill>
                  <a:srgbClr val="000099"/>
                </a:solidFill>
                <a:latin typeface="Arial"/>
              </a:rPr>
              <a:t>30 Points</a:t>
            </a:r>
          </a:p>
          <a:p>
            <a:pPr lvl="0" eaLnBrk="0" fontAlgn="base" hangingPunct="0">
              <a:spcAft>
                <a:spcPts val="1200"/>
              </a:spcAft>
              <a:buFontTx/>
              <a:buChar char="•"/>
            </a:pPr>
            <a:r>
              <a:rPr lang="en-US" sz="3000" kern="0" dirty="0" smtClean="0">
                <a:solidFill>
                  <a:prstClr val="black"/>
                </a:solidFill>
                <a:latin typeface="Arial"/>
              </a:rPr>
              <a:t>QA / QC and Risk Management </a:t>
            </a:r>
            <a:r>
              <a:rPr lang="en-US" sz="3000" kern="0" dirty="0">
                <a:solidFill>
                  <a:prstClr val="black"/>
                </a:solidFill>
                <a:latin typeface="Arial"/>
              </a:rPr>
              <a:t>– </a:t>
            </a:r>
            <a:r>
              <a:rPr lang="en-US" sz="2800" kern="0" dirty="0" smtClean="0">
                <a:solidFill>
                  <a:srgbClr val="000099"/>
                </a:solidFill>
                <a:latin typeface="Arial"/>
              </a:rPr>
              <a:t>15 </a:t>
            </a:r>
            <a:r>
              <a:rPr lang="en-US" sz="2800" kern="0" dirty="0">
                <a:solidFill>
                  <a:srgbClr val="000099"/>
                </a:solidFill>
                <a:latin typeface="Arial"/>
              </a:rPr>
              <a:t>Points</a:t>
            </a:r>
          </a:p>
          <a:p>
            <a:pPr lvl="0" eaLnBrk="0" fontAlgn="base" hangingPunct="0">
              <a:spcAft>
                <a:spcPts val="1200"/>
              </a:spcAft>
              <a:buFontTx/>
              <a:buChar char="•"/>
            </a:pPr>
            <a:r>
              <a:rPr lang="en-US" sz="3000" kern="0" dirty="0" smtClean="0">
                <a:solidFill>
                  <a:prstClr val="black"/>
                </a:solidFill>
                <a:latin typeface="Arial"/>
              </a:rPr>
              <a:t>SMWB Participation </a:t>
            </a:r>
            <a:r>
              <a:rPr lang="en-US" sz="3000" kern="0" dirty="0">
                <a:solidFill>
                  <a:prstClr val="black"/>
                </a:solidFill>
                <a:latin typeface="Arial"/>
              </a:rPr>
              <a:t>– </a:t>
            </a:r>
            <a:r>
              <a:rPr lang="en-US" sz="2800" kern="0" dirty="0" smtClean="0">
                <a:solidFill>
                  <a:srgbClr val="000099"/>
                </a:solidFill>
                <a:latin typeface="Arial"/>
              </a:rPr>
              <a:t>15 Points</a:t>
            </a:r>
            <a:endParaRPr lang="en-US" dirty="0" smtClean="0"/>
          </a:p>
          <a:p>
            <a:pPr>
              <a:buFontTx/>
              <a:buNone/>
            </a:pPr>
            <a:endParaRPr lang="en-US" dirty="0" smtClean="0"/>
          </a:p>
        </p:txBody>
      </p:sp>
    </p:spTree>
    <p:extLst>
      <p:ext uri="{BB962C8B-B14F-4D97-AF65-F5344CB8AC3E}">
        <p14:creationId xmlns:p14="http://schemas.microsoft.com/office/powerpoint/2010/main" val="98215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18" y="264101"/>
            <a:ext cx="8542422" cy="675204"/>
          </a:xfrm>
        </p:spPr>
        <p:txBody>
          <a:bodyPr/>
          <a:lstStyle/>
          <a:p>
            <a:pPr algn="ctr"/>
            <a:r>
              <a:rPr lang="en-US" dirty="0" smtClean="0"/>
              <a:t>SAWS Facilities – Location Map</a:t>
            </a:r>
            <a:endParaRPr lang="en-US" dirty="0"/>
          </a:p>
        </p:txBody>
      </p:sp>
      <p:pic>
        <p:nvPicPr>
          <p:cNvPr id="4" name="Picture 2" descr="C:\Documents and Settings\jray\Desktop\Broadband Access &amp; PLCs Replacement - Phase 1_Site Ma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730" y="939304"/>
            <a:ext cx="3811766" cy="51376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711" y="1022444"/>
            <a:ext cx="276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5836337" y="939304"/>
            <a:ext cx="2917138" cy="1918195"/>
          </a:xfrm>
          <a:ln>
            <a:solidFill>
              <a:schemeClr val="tx1"/>
            </a:solidFill>
          </a:ln>
        </p:spPr>
        <p:txBody>
          <a:bodyPr/>
          <a:lstStyle/>
          <a:p>
            <a:pPr marL="0" indent="0">
              <a:buNone/>
            </a:pPr>
            <a:r>
              <a:rPr lang="en-US" sz="1400" dirty="0" smtClean="0"/>
              <a:t>Legend</a:t>
            </a:r>
          </a:p>
          <a:p>
            <a:pPr marL="0" indent="0">
              <a:buNone/>
            </a:pPr>
            <a:r>
              <a:rPr lang="en-US" sz="1400" b="1" dirty="0" smtClean="0"/>
              <a:t>SAWS Facilities</a:t>
            </a:r>
          </a:p>
          <a:p>
            <a:pPr marL="0" indent="0">
              <a:buNone/>
            </a:pPr>
            <a:endParaRPr lang="en-US" sz="400" u="sng" dirty="0" smtClean="0"/>
          </a:p>
          <a:p>
            <a:pPr>
              <a:buClr>
                <a:srgbClr val="FF0000"/>
              </a:buClr>
              <a:buSzPct val="150000"/>
            </a:pPr>
            <a:r>
              <a:rPr lang="en-US" sz="1200" dirty="0" smtClean="0"/>
              <a:t>Potential Potable Water Sites – This Phase 1 Project</a:t>
            </a:r>
          </a:p>
          <a:p>
            <a:pPr>
              <a:buClr>
                <a:srgbClr val="009900"/>
              </a:buClr>
              <a:buSzPct val="150000"/>
            </a:pPr>
            <a:r>
              <a:rPr lang="en-US" sz="1200" dirty="0"/>
              <a:t>Potential Potable Water Sites – </a:t>
            </a:r>
            <a:r>
              <a:rPr lang="en-US" sz="1200" dirty="0" smtClean="0"/>
              <a:t>Future Phase 2 </a:t>
            </a:r>
            <a:r>
              <a:rPr lang="en-US" sz="1200" dirty="0"/>
              <a:t>Project</a:t>
            </a:r>
          </a:p>
          <a:p>
            <a:pPr>
              <a:buSzPct val="80000"/>
              <a:buFont typeface="Wingdings" panose="05000000000000000000" pitchFamily="2" charset="2"/>
              <a:buChar char="q"/>
            </a:pPr>
            <a:r>
              <a:rPr lang="en-US" sz="1200" dirty="0" smtClean="0"/>
              <a:t>Other Sites – Not Part of Project</a:t>
            </a:r>
          </a:p>
          <a:p>
            <a:pPr>
              <a:buSzPct val="100000"/>
              <a:buFont typeface="Calibri" panose="020F0502020204030204" pitchFamily="34" charset="0"/>
              <a:buChar char="Δ"/>
            </a:pPr>
            <a:r>
              <a:rPr lang="en-US" sz="1200" dirty="0"/>
              <a:t>Other Sites – Not Part of </a:t>
            </a:r>
            <a:r>
              <a:rPr lang="en-US" sz="1200" dirty="0" smtClean="0"/>
              <a:t>Project</a:t>
            </a:r>
            <a:endParaRPr lang="en-US" sz="1200" dirty="0"/>
          </a:p>
        </p:txBody>
      </p:sp>
    </p:spTree>
    <p:extLst>
      <p:ext uri="{BB962C8B-B14F-4D97-AF65-F5344CB8AC3E}">
        <p14:creationId xmlns:p14="http://schemas.microsoft.com/office/powerpoint/2010/main" val="1085155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arbach PW Primary Pump Station 12-7-06-0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49214"/>
            <a:ext cx="37719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Grp="1" noChangeArrowheads="1"/>
          </p:cNvSpPr>
          <p:nvPr>
            <p:ph type="title"/>
          </p:nvPr>
        </p:nvSpPr>
        <p:spPr>
          <a:xfrm>
            <a:off x="304800" y="260350"/>
            <a:ext cx="8921750" cy="654050"/>
          </a:xfrm>
          <a:noFill/>
        </p:spPr>
        <p:txBody>
          <a:bodyPr/>
          <a:lstStyle/>
          <a:p>
            <a:pPr eaLnBrk="1" hangingPunct="1"/>
            <a:r>
              <a:rPr lang="en-US" dirty="0" smtClean="0"/>
              <a:t>Production Site – Typical Radio Panel</a:t>
            </a:r>
            <a:endParaRPr lang="en-US" dirty="0" smtClean="0">
              <a:solidFill>
                <a:srgbClr val="FF0000"/>
              </a:solidFill>
            </a:endParaRPr>
          </a:p>
        </p:txBody>
      </p:sp>
      <p:sp>
        <p:nvSpPr>
          <p:cNvPr id="6" name="TextBox 5"/>
          <p:cNvSpPr txBox="1"/>
          <p:nvPr/>
        </p:nvSpPr>
        <p:spPr>
          <a:xfrm>
            <a:off x="3830695" y="5732192"/>
            <a:ext cx="2608205" cy="246221"/>
          </a:xfrm>
          <a:prstGeom prst="rect">
            <a:avLst/>
          </a:prstGeom>
          <a:noFill/>
        </p:spPr>
        <p:txBody>
          <a:bodyPr wrap="square" rtlCol="0">
            <a:spAutoFit/>
          </a:bodyPr>
          <a:lstStyle/>
          <a:p>
            <a:pPr>
              <a:buNone/>
            </a:pPr>
            <a:r>
              <a:rPr lang="en-US" sz="1000" dirty="0" err="1" smtClean="0">
                <a:solidFill>
                  <a:schemeClr val="bg1"/>
                </a:solidFill>
              </a:rPr>
              <a:t>Marbach</a:t>
            </a:r>
            <a:r>
              <a:rPr lang="en-US" sz="1000" dirty="0" smtClean="0">
                <a:solidFill>
                  <a:schemeClr val="bg1"/>
                </a:solidFill>
              </a:rPr>
              <a:t> PW Primary Pump Station</a:t>
            </a:r>
          </a:p>
        </p:txBody>
      </p:sp>
    </p:spTree>
    <p:extLst>
      <p:ext uri="{BB962C8B-B14F-4D97-AF65-F5344CB8AC3E}">
        <p14:creationId xmlns:p14="http://schemas.microsoft.com/office/powerpoint/2010/main" val="2814733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304800" y="260350"/>
            <a:ext cx="8921750" cy="654050"/>
          </a:xfrm>
          <a:noFill/>
        </p:spPr>
        <p:txBody>
          <a:bodyPr/>
          <a:lstStyle/>
          <a:p>
            <a:r>
              <a:rPr lang="en-US" dirty="0"/>
              <a:t>Production Site – Typical </a:t>
            </a:r>
            <a:r>
              <a:rPr lang="en-US" dirty="0" smtClean="0"/>
              <a:t>SCADA </a:t>
            </a:r>
            <a:r>
              <a:rPr lang="en-US" dirty="0"/>
              <a:t>Panel</a:t>
            </a:r>
            <a:endParaRPr lang="en-US" dirty="0" smtClean="0"/>
          </a:p>
        </p:txBody>
      </p:sp>
      <p:sp>
        <p:nvSpPr>
          <p:cNvPr id="6" name="TextBox 5"/>
          <p:cNvSpPr txBox="1"/>
          <p:nvPr/>
        </p:nvSpPr>
        <p:spPr>
          <a:xfrm>
            <a:off x="1039870" y="3741846"/>
            <a:ext cx="3274955" cy="246221"/>
          </a:xfrm>
          <a:prstGeom prst="rect">
            <a:avLst/>
          </a:prstGeom>
          <a:noFill/>
        </p:spPr>
        <p:txBody>
          <a:bodyPr wrap="square" rtlCol="0">
            <a:spAutoFit/>
          </a:bodyPr>
          <a:lstStyle/>
          <a:p>
            <a:pPr>
              <a:buNone/>
            </a:pPr>
            <a:r>
              <a:rPr lang="en-US" sz="1000" dirty="0" smtClean="0">
                <a:solidFill>
                  <a:schemeClr val="bg1"/>
                </a:solidFill>
              </a:rPr>
              <a:t>Commerce St. EMS – System Status Screen</a:t>
            </a:r>
          </a:p>
        </p:txBody>
      </p:sp>
      <p:sp>
        <p:nvSpPr>
          <p:cNvPr id="7" name="TextBox 6"/>
          <p:cNvSpPr txBox="1"/>
          <p:nvPr/>
        </p:nvSpPr>
        <p:spPr>
          <a:xfrm>
            <a:off x="6105525" y="3759417"/>
            <a:ext cx="2609850" cy="246221"/>
          </a:xfrm>
          <a:prstGeom prst="rect">
            <a:avLst/>
          </a:prstGeom>
          <a:noFill/>
        </p:spPr>
        <p:txBody>
          <a:bodyPr wrap="square" rtlCol="0">
            <a:spAutoFit/>
          </a:bodyPr>
          <a:lstStyle/>
          <a:p>
            <a:pPr>
              <a:buNone/>
            </a:pPr>
            <a:r>
              <a:rPr lang="en-US" sz="1000" dirty="0" smtClean="0">
                <a:solidFill>
                  <a:schemeClr val="bg1"/>
                </a:solidFill>
              </a:rPr>
              <a:t>Commerce St. EMS – Trend Screen</a:t>
            </a:r>
          </a:p>
        </p:txBody>
      </p:sp>
      <p:pic>
        <p:nvPicPr>
          <p:cNvPr id="9" name="Picture 4" descr="\\ctsrv\userdata\emycock\DDrive\SAWS Facility Pictures\Market St PW-00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9449" y="949542"/>
            <a:ext cx="3772702" cy="50321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448051" y="5732192"/>
            <a:ext cx="2990850" cy="246221"/>
          </a:xfrm>
          <a:prstGeom prst="rect">
            <a:avLst/>
          </a:prstGeom>
          <a:noFill/>
        </p:spPr>
        <p:txBody>
          <a:bodyPr wrap="square" rtlCol="0">
            <a:spAutoFit/>
          </a:bodyPr>
          <a:lstStyle/>
          <a:p>
            <a:pPr>
              <a:buNone/>
            </a:pPr>
            <a:r>
              <a:rPr lang="en-US" sz="1000" dirty="0" smtClean="0">
                <a:solidFill>
                  <a:schemeClr val="bg1"/>
                </a:solidFill>
              </a:rPr>
              <a:t>Market Street PW Primary Pump Station</a:t>
            </a:r>
          </a:p>
        </p:txBody>
      </p:sp>
    </p:spTree>
    <p:extLst>
      <p:ext uri="{BB962C8B-B14F-4D97-AF65-F5344CB8AC3E}">
        <p14:creationId xmlns:p14="http://schemas.microsoft.com/office/powerpoint/2010/main" val="1199192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a:xfrm>
            <a:off x="476250" y="1238251"/>
            <a:ext cx="8229600" cy="4368208"/>
          </a:xfrm>
        </p:spPr>
        <p:txBody>
          <a:bodyPr/>
          <a:lstStyle/>
          <a:p>
            <a:pPr lvl="0"/>
            <a:r>
              <a:rPr lang="en-US" sz="2400" dirty="0" smtClean="0"/>
              <a:t>Replace radio </a:t>
            </a:r>
            <a:r>
              <a:rPr lang="en-US" sz="2400" dirty="0"/>
              <a:t>communication system </a:t>
            </a:r>
            <a:r>
              <a:rPr lang="en-US" sz="2400" dirty="0" smtClean="0"/>
              <a:t>w/ </a:t>
            </a:r>
            <a:r>
              <a:rPr lang="en-US" sz="2400" dirty="0"/>
              <a:t>communication infrastructure that includes high speed, Ethernet IP radios, antennas, communication towers and backup power including emergency generators and / or uninterruptible power </a:t>
            </a:r>
            <a:r>
              <a:rPr lang="en-US" sz="2400" dirty="0" smtClean="0"/>
              <a:t>supplies</a:t>
            </a:r>
          </a:p>
          <a:p>
            <a:r>
              <a:rPr lang="en-US" sz="2400" dirty="0"/>
              <a:t>Evaluation of recently constructed broadband backhaul network for purpose of optimizing and interfacing new radio and PLC communications infrastructure to provide secure and reliable communications for approx. 100 existing primary water and booster pump stations and approximately 25 District Special Project (DSP) facilities</a:t>
            </a:r>
          </a:p>
          <a:p>
            <a:pPr lvl="0"/>
            <a:endParaRPr lang="en-US" sz="2800" dirty="0"/>
          </a:p>
        </p:txBody>
      </p:sp>
    </p:spTree>
    <p:extLst>
      <p:ext uri="{BB962C8B-B14F-4D97-AF65-F5344CB8AC3E}">
        <p14:creationId xmlns:p14="http://schemas.microsoft.com/office/powerpoint/2010/main" val="1194784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OfficalPPT_DRAFT1A</Template>
  <TotalTime>1416</TotalTime>
  <Words>440</Words>
  <Application>Microsoft Office PowerPoint</Application>
  <PresentationFormat>On-screen Show (4:3)</PresentationFormat>
  <Paragraphs>65</Paragraphs>
  <Slides>13</Slides>
  <Notes>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OfficalPPT_DRAFT1A</vt:lpstr>
      <vt:lpstr>1 title slide</vt:lpstr>
      <vt:lpstr>PowerPoint Presentation</vt:lpstr>
      <vt:lpstr>Introduction</vt:lpstr>
      <vt:lpstr>RFQ Schedule</vt:lpstr>
      <vt:lpstr>Point of Contact for Questions</vt:lpstr>
      <vt:lpstr>Evaluation Criteria</vt:lpstr>
      <vt:lpstr>SAWS Facilities – Location Map</vt:lpstr>
      <vt:lpstr>Production Site – Typical Radio Panel</vt:lpstr>
      <vt:lpstr>Production Site – Typical SCADA Panel</vt:lpstr>
      <vt:lpstr>Scope</vt:lpstr>
      <vt:lpstr>Scope, Cont.</vt:lpstr>
      <vt:lpstr>Scope, Cont.</vt:lpstr>
      <vt:lpstr>Questions</vt:lpstr>
      <vt:lpstr>PowerPoint Presentation</vt:lpstr>
    </vt:vector>
  </TitlesOfParts>
  <Company>SAWS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probinson</dc:creator>
  <cp:lastModifiedBy>Marc Ripley A</cp:lastModifiedBy>
  <cp:revision>216</cp:revision>
  <cp:lastPrinted>2014-02-19T14:56:04Z</cp:lastPrinted>
  <dcterms:created xsi:type="dcterms:W3CDTF">2012-11-29T16:16:02Z</dcterms:created>
  <dcterms:modified xsi:type="dcterms:W3CDTF">2014-02-19T19:05:46Z</dcterms:modified>
</cp:coreProperties>
</file>